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48" r:id="rId2"/>
    <p:sldId id="351" r:id="rId3"/>
    <p:sldId id="349" r:id="rId4"/>
    <p:sldId id="363" r:id="rId5"/>
    <p:sldId id="350" r:id="rId6"/>
    <p:sldId id="352" r:id="rId7"/>
    <p:sldId id="353" r:id="rId8"/>
    <p:sldId id="354" r:id="rId9"/>
    <p:sldId id="355" r:id="rId10"/>
    <p:sldId id="366" r:id="rId11"/>
    <p:sldId id="367" r:id="rId12"/>
    <p:sldId id="369" r:id="rId13"/>
    <p:sldId id="368" r:id="rId14"/>
    <p:sldId id="364" r:id="rId15"/>
    <p:sldId id="365" r:id="rId16"/>
    <p:sldId id="383" r:id="rId17"/>
    <p:sldId id="371" r:id="rId18"/>
    <p:sldId id="372" r:id="rId19"/>
    <p:sldId id="384" r:id="rId20"/>
    <p:sldId id="357" r:id="rId21"/>
    <p:sldId id="385" r:id="rId22"/>
    <p:sldId id="359" r:id="rId23"/>
    <p:sldId id="360" r:id="rId24"/>
    <p:sldId id="361" r:id="rId25"/>
    <p:sldId id="373" r:id="rId26"/>
    <p:sldId id="374" r:id="rId27"/>
    <p:sldId id="318" r:id="rId28"/>
    <p:sldId id="319" r:id="rId29"/>
    <p:sldId id="375" r:id="rId30"/>
    <p:sldId id="376" r:id="rId31"/>
    <p:sldId id="377" r:id="rId32"/>
    <p:sldId id="379" r:id="rId33"/>
    <p:sldId id="380" r:id="rId34"/>
    <p:sldId id="381" r:id="rId35"/>
    <p:sldId id="335" r:id="rId36"/>
    <p:sldId id="333" r:id="rId37"/>
    <p:sldId id="336" r:id="rId38"/>
    <p:sldId id="334" r:id="rId39"/>
    <p:sldId id="337" r:id="rId40"/>
    <p:sldId id="339" r:id="rId41"/>
    <p:sldId id="340" r:id="rId42"/>
    <p:sldId id="341" r:id="rId43"/>
    <p:sldId id="342" r:id="rId44"/>
    <p:sldId id="378" r:id="rId45"/>
    <p:sldId id="347" r:id="rId46"/>
    <p:sldId id="346"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2E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747" autoAdjust="0"/>
    <p:restoredTop sz="94660"/>
  </p:normalViewPr>
  <p:slideViewPr>
    <p:cSldViewPr>
      <p:cViewPr varScale="1">
        <p:scale>
          <a:sx n="97" d="100"/>
          <a:sy n="97" d="100"/>
        </p:scale>
        <p:origin x="-108" y="-14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percentStacked"/>
        <c:ser>
          <c:idx val="0"/>
          <c:order val="0"/>
          <c:tx>
            <c:strRef>
              <c:f>Sheet1!$B$1</c:f>
              <c:strCache>
                <c:ptCount val="1"/>
                <c:pt idx="0">
                  <c:v>TUT</c:v>
                </c:pt>
              </c:strCache>
            </c:strRef>
          </c:tx>
          <c:spPr>
            <a:solidFill>
              <a:srgbClr val="800000"/>
            </a:solidFill>
          </c:spPr>
          <c:cat>
            <c:strRef>
              <c:f>Sheet1!$A$2:$A$5</c:f>
              <c:strCache>
                <c:ptCount val="4"/>
                <c:pt idx="0">
                  <c:v>Area</c:v>
                </c:pt>
                <c:pt idx="1">
                  <c:v>Population</c:v>
                </c:pt>
                <c:pt idx="2">
                  <c:v>Employment</c:v>
                </c:pt>
                <c:pt idx="3">
                  <c:v>Wages</c:v>
                </c:pt>
              </c:strCache>
            </c:strRef>
          </c:cat>
          <c:val>
            <c:numRef>
              <c:f>Sheet1!$B$2:$B$5</c:f>
              <c:numCache>
                <c:formatCode>General</c:formatCode>
                <c:ptCount val="4"/>
                <c:pt idx="0">
                  <c:v>22</c:v>
                </c:pt>
                <c:pt idx="1">
                  <c:v>69</c:v>
                </c:pt>
                <c:pt idx="2">
                  <c:v>78</c:v>
                </c:pt>
                <c:pt idx="3">
                  <c:v>84</c:v>
                </c:pt>
              </c:numCache>
            </c:numRef>
          </c:val>
        </c:ser>
        <c:ser>
          <c:idx val="1"/>
          <c:order val="1"/>
          <c:tx>
            <c:strRef>
              <c:f>Sheet1!$C$1</c:f>
              <c:strCache>
                <c:ptCount val="1"/>
                <c:pt idx="0">
                  <c:v>Rest of Texas</c:v>
                </c:pt>
              </c:strCache>
            </c:strRef>
          </c:tx>
          <c:spPr>
            <a:solidFill>
              <a:srgbClr val="0000FF"/>
            </a:solidFill>
          </c:spPr>
          <c:cat>
            <c:strRef>
              <c:f>Sheet1!$A$2:$A$5</c:f>
              <c:strCache>
                <c:ptCount val="4"/>
                <c:pt idx="0">
                  <c:v>Area</c:v>
                </c:pt>
                <c:pt idx="1">
                  <c:v>Population</c:v>
                </c:pt>
                <c:pt idx="2">
                  <c:v>Employment</c:v>
                </c:pt>
                <c:pt idx="3">
                  <c:v>Wages</c:v>
                </c:pt>
              </c:strCache>
            </c:strRef>
          </c:cat>
          <c:val>
            <c:numRef>
              <c:f>Sheet1!$C$2:$C$5</c:f>
              <c:numCache>
                <c:formatCode>General</c:formatCode>
                <c:ptCount val="4"/>
                <c:pt idx="0">
                  <c:v>78</c:v>
                </c:pt>
                <c:pt idx="1">
                  <c:v>31</c:v>
                </c:pt>
                <c:pt idx="2">
                  <c:v>22</c:v>
                </c:pt>
                <c:pt idx="3">
                  <c:v>16</c:v>
                </c:pt>
              </c:numCache>
            </c:numRef>
          </c:val>
        </c:ser>
        <c:ser>
          <c:idx val="2"/>
          <c:order val="2"/>
          <c:tx>
            <c:strRef>
              <c:f>Sheet1!$D$1</c:f>
              <c:strCache>
                <c:ptCount val="1"/>
                <c:pt idx="0">
                  <c:v>Column1</c:v>
                </c:pt>
              </c:strCache>
            </c:strRef>
          </c:tx>
          <c:cat>
            <c:strRef>
              <c:f>Sheet1!$A$2:$A$5</c:f>
              <c:strCache>
                <c:ptCount val="4"/>
                <c:pt idx="0">
                  <c:v>Area</c:v>
                </c:pt>
                <c:pt idx="1">
                  <c:v>Population</c:v>
                </c:pt>
                <c:pt idx="2">
                  <c:v>Employment</c:v>
                </c:pt>
                <c:pt idx="3">
                  <c:v>Wages</c:v>
                </c:pt>
              </c:strCache>
            </c:strRef>
          </c:cat>
          <c:val>
            <c:numRef>
              <c:f>Sheet1!$D$2:$D$5</c:f>
              <c:numCache>
                <c:formatCode>General</c:formatCode>
                <c:ptCount val="4"/>
                <c:pt idx="0">
                  <c:v>0</c:v>
                </c:pt>
                <c:pt idx="1">
                  <c:v>0</c:v>
                </c:pt>
                <c:pt idx="2">
                  <c:v>0</c:v>
                </c:pt>
                <c:pt idx="3">
                  <c:v>0</c:v>
                </c:pt>
              </c:numCache>
            </c:numRef>
          </c:val>
        </c:ser>
        <c:overlap val="100"/>
        <c:axId val="79909632"/>
        <c:axId val="79911168"/>
      </c:barChart>
      <c:catAx>
        <c:axId val="79909632"/>
        <c:scaling>
          <c:orientation val="minMax"/>
        </c:scaling>
        <c:axPos val="b"/>
        <c:tickLblPos val="nextTo"/>
        <c:txPr>
          <a:bodyPr anchor="t" anchorCtr="1"/>
          <a:lstStyle/>
          <a:p>
            <a:pPr algn="ctr">
              <a:defRPr sz="1600"/>
            </a:pPr>
            <a:endParaRPr lang="en-US"/>
          </a:p>
        </c:txPr>
        <c:crossAx val="79911168"/>
        <c:crosses val="autoZero"/>
        <c:auto val="1"/>
        <c:lblAlgn val="ctr"/>
        <c:lblOffset val="100"/>
      </c:catAx>
      <c:valAx>
        <c:axId val="79911168"/>
        <c:scaling>
          <c:orientation val="minMax"/>
        </c:scaling>
        <c:axPos val="l"/>
        <c:majorGridlines/>
        <c:numFmt formatCode="0%" sourceLinked="1"/>
        <c:tickLblPos val="nextTo"/>
        <c:crossAx val="79909632"/>
        <c:crosses val="autoZero"/>
        <c:crossBetween val="between"/>
      </c:valAx>
    </c:plotArea>
    <c:legend>
      <c:legendPos val="r"/>
      <c:legendEntry>
        <c:idx val="0"/>
        <c:delete val="1"/>
      </c:legendEntry>
    </c:legend>
    <c:plotVisOnly val="1"/>
  </c:chart>
  <c:spPr>
    <a:solidFill>
      <a:schemeClr val="bg1"/>
    </a:solidFill>
    <a:ln>
      <a:solidFill>
        <a:schemeClr val="tx1"/>
      </a:solidFill>
    </a:ln>
  </c:spPr>
  <c:txPr>
    <a:bodyPr/>
    <a:lstStyle/>
    <a:p>
      <a:pPr>
        <a:defRPr sz="1800"/>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2D7860-C473-4432-8253-C8840A7458CC}" type="datetimeFigureOut">
              <a:rPr lang="en-US" smtClean="0"/>
              <a:pPr/>
              <a:t>1/26/2009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D5E12-4CCA-4F4E-8F80-E991AF76C97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241A7DD1-5DA5-403A-9C31-EDA3B2D8C61E}" type="slidenum">
              <a:rPr lang="en-US" smtClean="0">
                <a:ea typeface="ＭＳ Ｐゴシック" pitchFamily="34" charset="-128"/>
              </a:rPr>
              <a:pPr/>
              <a:t>2</a:t>
            </a:fld>
            <a:endParaRPr lang="en-US" smtClean="0">
              <a:ea typeface="ＭＳ Ｐゴシック" pitchFamily="34" charset="-128"/>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pPr eaLnBrk="1" hangingPunct="1"/>
            <a:r>
              <a:rPr lang="en-US" dirty="0" smtClean="0">
                <a:latin typeface="Arial" charset="0"/>
                <a:ea typeface="ＭＳ Ｐゴシック" pitchFamily="34" charset="-128"/>
              </a:rPr>
              <a:t>UPDATE USING 2007 US CENSUS POPULATION ESTIMATES – SEE WWW.CENSUS.GOV</a:t>
            </a:r>
          </a:p>
          <a:p>
            <a:pPr eaLnBrk="1" hangingPunct="1"/>
            <a:endParaRPr lang="en-US" dirty="0" smtClean="0">
              <a:latin typeface="Arial" charset="0"/>
              <a:ea typeface="ＭＳ Ｐゴシック" pitchFamily="34" charset="-128"/>
            </a:endParaRPr>
          </a:p>
        </p:txBody>
      </p:sp>
      <p:sp>
        <p:nvSpPr>
          <p:cNvPr id="99332" name="Slide Number Placeholder 3"/>
          <p:cNvSpPr>
            <a:spLocks noGrp="1"/>
          </p:cNvSpPr>
          <p:nvPr>
            <p:ph type="sldNum" sz="quarter" idx="5"/>
          </p:nvPr>
        </p:nvSpPr>
        <p:spPr>
          <a:noFill/>
        </p:spPr>
        <p:txBody>
          <a:bodyPr/>
          <a:lstStyle/>
          <a:p>
            <a:fld id="{3537FFE6-FC01-43F9-9615-21EBAD0AF1CC}" type="slidenum">
              <a:rPr lang="en-US" smtClean="0">
                <a:ea typeface="ＭＳ Ｐゴシック" pitchFamily="34" charset="-128"/>
              </a:rPr>
              <a:pPr/>
              <a:t>14</a:t>
            </a:fld>
            <a:endParaRPr lang="en-US"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pPr eaLnBrk="1" hangingPunct="1"/>
            <a:r>
              <a:rPr lang="en-US" smtClean="0">
                <a:latin typeface="Arial" charset="0"/>
                <a:ea typeface="ＭＳ Ｐゴシック" pitchFamily="34" charset="-128"/>
              </a:rPr>
              <a:t>UPDATE USING 2007 US CENSUS POPULATION ESTIMATES – SEE WWW.CENSUS.GOV</a:t>
            </a:r>
          </a:p>
          <a:p>
            <a:pPr eaLnBrk="1" hangingPunct="1"/>
            <a:endParaRPr lang="en-US" smtClean="0">
              <a:latin typeface="Arial" charset="0"/>
              <a:ea typeface="ＭＳ Ｐゴシック" pitchFamily="34" charset="-128"/>
            </a:endParaRPr>
          </a:p>
          <a:p>
            <a:pPr eaLnBrk="1" hangingPunct="1"/>
            <a:r>
              <a:rPr lang="en-US" smtClean="0">
                <a:latin typeface="Arial" charset="0"/>
                <a:ea typeface="ＭＳ Ｐゴシック" pitchFamily="34" charset="-128"/>
              </a:rPr>
              <a:t>FOUR COLUMNS, FIVE ROWS</a:t>
            </a:r>
          </a:p>
          <a:p>
            <a:pPr eaLnBrk="1" hangingPunct="1"/>
            <a:endParaRPr lang="en-US" smtClean="0">
              <a:latin typeface="Arial" charset="0"/>
              <a:ea typeface="ＭＳ Ｐゴシック" pitchFamily="34" charset="-128"/>
            </a:endParaRPr>
          </a:p>
          <a:p>
            <a:pPr eaLnBrk="1" hangingPunct="1"/>
            <a:r>
              <a:rPr lang="en-US" smtClean="0">
                <a:latin typeface="Arial" charset="0"/>
                <a:ea typeface="ＭＳ Ｐゴシック" pitchFamily="34" charset="-128"/>
              </a:rPr>
              <a:t>ROWS DFW, HOU, SA, AUS, TUT</a:t>
            </a:r>
          </a:p>
          <a:p>
            <a:pPr eaLnBrk="1" hangingPunct="1"/>
            <a:endParaRPr lang="en-US" smtClean="0">
              <a:latin typeface="Arial" charset="0"/>
              <a:ea typeface="ＭＳ Ｐゴシック" pitchFamily="34" charset="-128"/>
            </a:endParaRPr>
          </a:p>
          <a:p>
            <a:pPr eaLnBrk="1" hangingPunct="1"/>
            <a:r>
              <a:rPr lang="en-US" smtClean="0">
                <a:latin typeface="Arial" charset="0"/>
                <a:ea typeface="ＭＳ Ｐゴシック" pitchFamily="34" charset="-128"/>
              </a:rPr>
              <a:t>DROP THE COST OF LIVING COLUMN</a:t>
            </a:r>
          </a:p>
          <a:p>
            <a:pPr eaLnBrk="1" hangingPunct="1"/>
            <a:endParaRPr lang="en-US" smtClean="0">
              <a:latin typeface="Arial" charset="0"/>
              <a:ea typeface="ＭＳ Ｐゴシック" pitchFamily="34" charset="-128"/>
            </a:endParaRPr>
          </a:p>
          <a:p>
            <a:pPr eaLnBrk="1" hangingPunct="1"/>
            <a:r>
              <a:rPr lang="en-US" smtClean="0">
                <a:latin typeface="Arial" charset="0"/>
                <a:ea typeface="ＭＳ Ｐゴシック" pitchFamily="34" charset="-128"/>
              </a:rPr>
              <a:t>DROP ALL RANK COLUMNS</a:t>
            </a:r>
          </a:p>
          <a:p>
            <a:pPr eaLnBrk="1" hangingPunct="1"/>
            <a:endParaRPr lang="en-US" smtClean="0">
              <a:latin typeface="Arial" charset="0"/>
              <a:ea typeface="ＭＳ Ｐゴシック" pitchFamily="34" charset="-128"/>
            </a:endParaRPr>
          </a:p>
          <a:p>
            <a:pPr eaLnBrk="1" hangingPunct="1"/>
            <a:r>
              <a:rPr lang="en-US" smtClean="0">
                <a:latin typeface="Arial" charset="0"/>
                <a:ea typeface="ＭＳ Ｐゴシック" pitchFamily="34" charset="-128"/>
              </a:rPr>
              <a:t>CHANGE MIDDLE COLUMN HEADING TO TOTAL PERSONAL INCOME, ALSO FOR PREVIOUS SLIDE</a:t>
            </a:r>
          </a:p>
          <a:p>
            <a:pPr eaLnBrk="1" hangingPunct="1"/>
            <a:r>
              <a:rPr lang="en-US" smtClean="0">
                <a:latin typeface="Arial" charset="0"/>
                <a:ea typeface="ＭＳ Ｐゴシック" pitchFamily="34" charset="-128"/>
              </a:rPr>
              <a:t>ELIMINATE THE NOTE</a:t>
            </a:r>
          </a:p>
          <a:p>
            <a:pPr eaLnBrk="1" hangingPunct="1"/>
            <a:endParaRPr lang="en-US" smtClean="0">
              <a:latin typeface="Arial" charset="0"/>
              <a:ea typeface="ＭＳ Ｐゴシック" pitchFamily="34" charset="-128"/>
            </a:endParaRPr>
          </a:p>
          <a:p>
            <a:pPr eaLnBrk="1" hangingPunct="1"/>
            <a:r>
              <a:rPr lang="en-US" smtClean="0">
                <a:latin typeface="Arial" charset="0"/>
                <a:ea typeface="ＭＳ Ｐゴシック" pitchFamily="34" charset="-128"/>
              </a:rPr>
              <a:t>EXPAND THE BOX TO MAKE FOR EASIER READING</a:t>
            </a:r>
          </a:p>
        </p:txBody>
      </p:sp>
      <p:sp>
        <p:nvSpPr>
          <p:cNvPr id="100356" name="Slide Number Placeholder 3"/>
          <p:cNvSpPr>
            <a:spLocks noGrp="1"/>
          </p:cNvSpPr>
          <p:nvPr>
            <p:ph type="sldNum" sz="quarter" idx="5"/>
          </p:nvPr>
        </p:nvSpPr>
        <p:spPr>
          <a:noFill/>
        </p:spPr>
        <p:txBody>
          <a:bodyPr/>
          <a:lstStyle/>
          <a:p>
            <a:fld id="{5A672977-A824-4DF3-92E5-2DA85CA86CA2}" type="slidenum">
              <a:rPr lang="en-US" smtClean="0">
                <a:ea typeface="ＭＳ Ｐゴシック" pitchFamily="34" charset="-128"/>
              </a:rPr>
              <a:pPr/>
              <a:t>15</a:t>
            </a:fld>
            <a:endParaRPr lang="en-US"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pPr eaLnBrk="1" hangingPunct="1"/>
            <a:endParaRPr lang="en-US" dirty="0" smtClean="0">
              <a:latin typeface="Arial" charset="0"/>
              <a:ea typeface="ＭＳ Ｐゴシック" pitchFamily="34" charset="-128"/>
            </a:endParaRPr>
          </a:p>
        </p:txBody>
      </p:sp>
      <p:sp>
        <p:nvSpPr>
          <p:cNvPr id="100356" name="Slide Number Placeholder 3"/>
          <p:cNvSpPr>
            <a:spLocks noGrp="1"/>
          </p:cNvSpPr>
          <p:nvPr>
            <p:ph type="sldNum" sz="quarter" idx="5"/>
          </p:nvPr>
        </p:nvSpPr>
        <p:spPr>
          <a:noFill/>
        </p:spPr>
        <p:txBody>
          <a:bodyPr/>
          <a:lstStyle/>
          <a:p>
            <a:fld id="{5A672977-A824-4DF3-92E5-2DA85CA86CA2}" type="slidenum">
              <a:rPr lang="en-US" smtClean="0">
                <a:ea typeface="ＭＳ Ｐゴシック" pitchFamily="34" charset="-128"/>
              </a:rPr>
              <a:pPr/>
              <a:t>16</a:t>
            </a:fld>
            <a:endParaRPr lang="en-US" smtClean="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pPr eaLnBrk="1" hangingPunct="1"/>
            <a:r>
              <a:rPr lang="en-US" dirty="0" smtClean="0">
                <a:latin typeface="Arial" charset="0"/>
                <a:ea typeface="ＭＳ Ｐゴシック" pitchFamily="34" charset="-128"/>
              </a:rPr>
              <a:t>UPDATE WITH 2007 CENSUS ESTIMATES </a:t>
            </a:r>
          </a:p>
        </p:txBody>
      </p:sp>
      <p:sp>
        <p:nvSpPr>
          <p:cNvPr id="112644" name="Slide Number Placeholder 3"/>
          <p:cNvSpPr>
            <a:spLocks noGrp="1"/>
          </p:cNvSpPr>
          <p:nvPr>
            <p:ph type="sldNum" sz="quarter" idx="5"/>
          </p:nvPr>
        </p:nvSpPr>
        <p:spPr>
          <a:noFill/>
        </p:spPr>
        <p:txBody>
          <a:bodyPr/>
          <a:lstStyle/>
          <a:p>
            <a:fld id="{C3FD6171-434A-4FB9-A8CB-56B526541D45}" type="slidenum">
              <a:rPr lang="en-US" smtClean="0">
                <a:ea typeface="ＭＳ Ｐゴシック" pitchFamily="34" charset="-128"/>
              </a:rPr>
              <a:pPr/>
              <a:t>17</a:t>
            </a:fld>
            <a:endParaRPr lang="en-US" smtClean="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CCD448E-0D7A-42FD-AC0C-CC5B1AF585B2}" type="slidenum">
              <a:rPr lang="en-US" smtClean="0">
                <a:ea typeface="ＭＳ Ｐゴシック" pitchFamily="34" charset="-128"/>
              </a:rPr>
              <a:pPr/>
              <a:t>18</a:t>
            </a:fld>
            <a:endParaRPr lang="en-US" smtClean="0">
              <a:ea typeface="ＭＳ Ｐゴシック" pitchFamily="34" charset="-128"/>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dirty="0" smtClean="0">
              <a:latin typeface="Arial"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CCD448E-0D7A-42FD-AC0C-CC5B1AF585B2}" type="slidenum">
              <a:rPr lang="en-US" smtClean="0">
                <a:ea typeface="ＭＳ Ｐゴシック" pitchFamily="34" charset="-128"/>
              </a:rPr>
              <a:pPr/>
              <a:t>19</a:t>
            </a:fld>
            <a:endParaRPr lang="en-US" smtClean="0">
              <a:ea typeface="ＭＳ Ｐゴシック" pitchFamily="34" charset="-128"/>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n-US" sz="1200" i="1" kern="1200" dirty="0" smtClean="0">
                <a:solidFill>
                  <a:schemeClr val="tx1"/>
                </a:solidFill>
                <a:latin typeface="+mn-lt"/>
                <a:ea typeface="+mn-ea"/>
                <a:cs typeface="+mn-cs"/>
              </a:rPr>
              <a:t>source</a:t>
            </a:r>
            <a:r>
              <a:rPr lang="en-US" sz="1200" i="1" kern="1200" smtClean="0">
                <a:solidFill>
                  <a:schemeClr val="tx1"/>
                </a:solidFill>
                <a:latin typeface="+mn-lt"/>
                <a:ea typeface="+mn-ea"/>
                <a:cs typeface="+mn-cs"/>
              </a:rPr>
              <a:t>: Matt </a:t>
            </a:r>
            <a:r>
              <a:rPr lang="en-US" sz="1200" i="1" kern="1200" dirty="0" err="1" smtClean="0">
                <a:solidFill>
                  <a:schemeClr val="tx1"/>
                </a:solidFill>
                <a:latin typeface="+mn-lt"/>
                <a:ea typeface="+mn-ea"/>
                <a:cs typeface="+mn-cs"/>
              </a:rPr>
              <a:t>Hilgemeier</a:t>
            </a:r>
            <a:r>
              <a:rPr lang="en-US" sz="1200" i="1" kern="1200" dirty="0" smtClean="0">
                <a:solidFill>
                  <a:schemeClr val="tx1"/>
                </a:solidFill>
                <a:latin typeface="+mn-lt"/>
                <a:ea typeface="+mn-ea"/>
                <a:cs typeface="+mn-cs"/>
              </a:rPr>
              <a:t> 2007</a:t>
            </a:r>
            <a:r>
              <a:rPr lang="en-US" dirty="0" smtClean="0"/>
              <a:t> </a:t>
            </a:r>
            <a:endParaRPr lang="en-US" dirty="0" smtClean="0">
              <a:latin typeface="Arial"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pPr eaLnBrk="1" hangingPunct="1"/>
            <a:r>
              <a:rPr lang="en-US" dirty="0" smtClean="0">
                <a:latin typeface="Arial" charset="0"/>
                <a:ea typeface="ＭＳ Ｐゴシック" pitchFamily="34" charset="-128"/>
              </a:rPr>
              <a:t>2002 MAP</a:t>
            </a:r>
          </a:p>
          <a:p>
            <a:pPr eaLnBrk="1" hangingPunct="1"/>
            <a:r>
              <a:rPr lang="en-US" dirty="0" smtClean="0">
                <a:latin typeface="Arial" charset="0"/>
                <a:ea typeface="ＭＳ Ｐゴシック" pitchFamily="34" charset="-128"/>
              </a:rPr>
              <a:t> </a:t>
            </a:r>
          </a:p>
          <a:p>
            <a:r>
              <a:rPr lang="en-US" sz="1200" kern="1200" baseline="0" dirty="0" smtClean="0">
                <a:solidFill>
                  <a:schemeClr val="tx1"/>
                </a:solidFill>
                <a:latin typeface="+mn-lt"/>
                <a:ea typeface="+mn-ea"/>
                <a:cs typeface="+mn-cs"/>
              </a:rPr>
              <a:t>(American Farmland Trust). 2003. Going, Going, Gone: The</a:t>
            </a:r>
          </a:p>
          <a:p>
            <a:r>
              <a:rPr lang="en-US" sz="1200" kern="1200" baseline="0" dirty="0" smtClean="0">
                <a:solidFill>
                  <a:schemeClr val="tx1"/>
                </a:solidFill>
                <a:latin typeface="+mn-lt"/>
                <a:ea typeface="+mn-ea"/>
                <a:cs typeface="+mn-cs"/>
              </a:rPr>
              <a:t>Impact of land fragmentation on Texas Agriculture and Wildlife.</a:t>
            </a:r>
          </a:p>
          <a:p>
            <a:r>
              <a:rPr lang="en-US" sz="1200" kern="1200" baseline="0" dirty="0" smtClean="0">
                <a:solidFill>
                  <a:schemeClr val="tx1"/>
                </a:solidFill>
                <a:latin typeface="+mn-lt"/>
                <a:ea typeface="+mn-ea"/>
                <a:cs typeface="+mn-cs"/>
              </a:rPr>
              <a:t>Northampton, MA: AFT. Online: http://</a:t>
            </a:r>
            <a:r>
              <a:rPr lang="en-US" sz="1200" kern="1200" baseline="0" dirty="0" err="1" smtClean="0">
                <a:solidFill>
                  <a:schemeClr val="tx1"/>
                </a:solidFill>
                <a:latin typeface="+mn-lt"/>
                <a:ea typeface="+mn-ea"/>
                <a:cs typeface="+mn-cs"/>
              </a:rPr>
              <a:t>www.farmland.org</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resources/reports/</a:t>
            </a:r>
            <a:r>
              <a:rPr lang="en-US" sz="1200" kern="1200" baseline="0" dirty="0" err="1" smtClean="0">
                <a:solidFill>
                  <a:schemeClr val="tx1"/>
                </a:solidFill>
                <a:latin typeface="+mn-lt"/>
                <a:ea typeface="+mn-ea"/>
                <a:cs typeface="+mn-cs"/>
              </a:rPr>
              <a:t>texas/default.asp</a:t>
            </a:r>
            <a:endParaRPr lang="en-US" dirty="0" smtClean="0">
              <a:latin typeface="Arial" charset="0"/>
              <a:ea typeface="ＭＳ Ｐゴシック" pitchFamily="34" charset="-128"/>
            </a:endParaRPr>
          </a:p>
        </p:txBody>
      </p:sp>
      <p:sp>
        <p:nvSpPr>
          <p:cNvPr id="124932" name="Slide Number Placeholder 3"/>
          <p:cNvSpPr>
            <a:spLocks noGrp="1"/>
          </p:cNvSpPr>
          <p:nvPr>
            <p:ph type="sldNum" sz="quarter" idx="5"/>
          </p:nvPr>
        </p:nvSpPr>
        <p:spPr>
          <a:noFill/>
        </p:spPr>
        <p:txBody>
          <a:bodyPr/>
          <a:lstStyle/>
          <a:p>
            <a:fld id="{0C514FA6-E0A5-430B-ACC7-CA73DE0933A3}" type="slidenum">
              <a:rPr lang="en-US" smtClean="0">
                <a:ea typeface="ＭＳ Ｐゴシック" pitchFamily="34" charset="-128"/>
              </a:rPr>
              <a:pPr/>
              <a:t>20</a:t>
            </a:fld>
            <a:endParaRPr lang="en-US"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Wilkins, N., A. Hays, G. </a:t>
            </a:r>
            <a:r>
              <a:rPr lang="en-US" sz="1200" kern="1200" baseline="0" dirty="0" err="1" smtClean="0">
                <a:solidFill>
                  <a:schemeClr val="tx1"/>
                </a:solidFill>
                <a:latin typeface="+mn-lt"/>
                <a:ea typeface="+mn-ea"/>
                <a:cs typeface="+mn-cs"/>
              </a:rPr>
              <a:t>Kubenka</a:t>
            </a:r>
            <a:r>
              <a:rPr lang="en-US" sz="1200" kern="1200" baseline="0" dirty="0" smtClean="0">
                <a:solidFill>
                  <a:schemeClr val="tx1"/>
                </a:solidFill>
                <a:latin typeface="+mn-lt"/>
                <a:ea typeface="+mn-ea"/>
                <a:cs typeface="+mn-cs"/>
              </a:rPr>
              <a:t> et al. 2003. Texas Rural Lands: Trends</a:t>
            </a:r>
          </a:p>
          <a:p>
            <a:r>
              <a:rPr lang="en-US" sz="1200" kern="1200" baseline="0" dirty="0" smtClean="0">
                <a:solidFill>
                  <a:schemeClr val="tx1"/>
                </a:solidFill>
                <a:latin typeface="+mn-lt"/>
                <a:ea typeface="+mn-ea"/>
                <a:cs typeface="+mn-cs"/>
              </a:rPr>
              <a:t>and Conservation Implications for the 21st century. College</a:t>
            </a:r>
          </a:p>
          <a:p>
            <a:r>
              <a:rPr lang="en-US" sz="1200" kern="1200" baseline="0" dirty="0" smtClean="0">
                <a:solidFill>
                  <a:schemeClr val="tx1"/>
                </a:solidFill>
                <a:latin typeface="+mn-lt"/>
                <a:ea typeface="+mn-ea"/>
                <a:cs typeface="+mn-cs"/>
              </a:rPr>
              <a:t>Station: Texas Cooperative Extension, The Texas A&amp;M University</a:t>
            </a:r>
          </a:p>
          <a:p>
            <a:r>
              <a:rPr lang="en-US" sz="1200" kern="1200" baseline="0" dirty="0" smtClean="0">
                <a:solidFill>
                  <a:schemeClr val="tx1"/>
                </a:solidFill>
                <a:latin typeface="+mn-lt"/>
                <a:ea typeface="+mn-ea"/>
                <a:cs typeface="+mn-cs"/>
              </a:rPr>
              <a:t>System. Online: http://</a:t>
            </a:r>
            <a:r>
              <a:rPr lang="en-US" sz="1200" kern="1200" baseline="0" dirty="0" err="1" smtClean="0">
                <a:solidFill>
                  <a:schemeClr val="tx1"/>
                </a:solidFill>
                <a:latin typeface="+mn-lt"/>
                <a:ea typeface="+mn-ea"/>
                <a:cs typeface="+mn-cs"/>
              </a:rPr>
              <a:t>landinfo.tamu.edu/projects/aft/rldocl.pdf</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February 24, 2007.</a:t>
            </a:r>
            <a:endParaRPr lang="en-US" dirty="0"/>
          </a:p>
        </p:txBody>
      </p:sp>
      <p:sp>
        <p:nvSpPr>
          <p:cNvPr id="4" name="Slide Number Placeholder 3"/>
          <p:cNvSpPr>
            <a:spLocks noGrp="1"/>
          </p:cNvSpPr>
          <p:nvPr>
            <p:ph type="sldNum" sz="quarter" idx="10"/>
          </p:nvPr>
        </p:nvSpPr>
        <p:spPr/>
        <p:txBody>
          <a:bodyPr/>
          <a:lstStyle/>
          <a:p>
            <a:fld id="{711D5E12-4CCA-4F4E-8F80-E991AF76C970}"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pPr eaLnBrk="1" hangingPunct="1"/>
            <a:endParaRPr lang="en-US" dirty="0" smtClean="0">
              <a:latin typeface="Arial" charset="0"/>
              <a:ea typeface="ＭＳ Ｐゴシック" pitchFamily="34" charset="-128"/>
            </a:endParaRPr>
          </a:p>
          <a:p>
            <a:pPr eaLnBrk="1" hangingPunct="1"/>
            <a:endParaRPr lang="en-US" dirty="0" smtClean="0">
              <a:latin typeface="Arial" charset="0"/>
              <a:ea typeface="ＭＳ Ｐゴシック" pitchFamily="34" charset="-128"/>
            </a:endParaRPr>
          </a:p>
        </p:txBody>
      </p:sp>
      <p:sp>
        <p:nvSpPr>
          <p:cNvPr id="132100" name="Slide Number Placeholder 3"/>
          <p:cNvSpPr>
            <a:spLocks noGrp="1"/>
          </p:cNvSpPr>
          <p:nvPr>
            <p:ph type="sldNum" sz="quarter" idx="5"/>
          </p:nvPr>
        </p:nvSpPr>
        <p:spPr>
          <a:noFill/>
        </p:spPr>
        <p:txBody>
          <a:bodyPr/>
          <a:lstStyle/>
          <a:p>
            <a:fld id="{381E7976-EC38-4B03-81A4-06ED9EE233D0}" type="slidenum">
              <a:rPr lang="en-US" smtClean="0">
                <a:ea typeface="ＭＳ Ｐゴシック" pitchFamily="34" charset="-128"/>
              </a:rPr>
              <a:pPr/>
              <a:t>22</a:t>
            </a:fld>
            <a:endParaRPr lang="en-US"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THMP [Texas Hazard Mitigation Package]. 2003. Texas Hazard</a:t>
            </a:r>
          </a:p>
          <a:p>
            <a:r>
              <a:rPr lang="en-US" sz="1200" kern="1200" baseline="0" dirty="0" smtClean="0">
                <a:solidFill>
                  <a:schemeClr val="tx1"/>
                </a:solidFill>
                <a:latin typeface="+mn-lt"/>
                <a:ea typeface="+mn-ea"/>
                <a:cs typeface="+mn-cs"/>
              </a:rPr>
              <a:t>Mitigation Package. Online </a:t>
            </a:r>
            <a:r>
              <a:rPr lang="en-US" sz="1200" kern="1200" baseline="0" dirty="0" err="1" smtClean="0">
                <a:solidFill>
                  <a:schemeClr val="tx1"/>
                </a:solidFill>
                <a:latin typeface="+mn-lt"/>
                <a:ea typeface="+mn-ea"/>
                <a:cs typeface="+mn-cs"/>
              </a:rPr>
              <a:t>www.thmp.info</a:t>
            </a:r>
            <a:r>
              <a:rPr lang="en-US" sz="1200" kern="1200" baseline="0" dirty="0" smtClean="0">
                <a:solidFill>
                  <a:schemeClr val="tx1"/>
                </a:solidFill>
                <a:latin typeface="+mn-lt"/>
                <a:ea typeface="+mn-ea"/>
                <a:cs typeface="+mn-cs"/>
              </a:rPr>
              <a:t>. 20 September 2006</a:t>
            </a:r>
            <a:endParaRPr lang="en-US" dirty="0"/>
          </a:p>
        </p:txBody>
      </p:sp>
      <p:sp>
        <p:nvSpPr>
          <p:cNvPr id="4" name="Slide Number Placeholder 3"/>
          <p:cNvSpPr>
            <a:spLocks noGrp="1"/>
          </p:cNvSpPr>
          <p:nvPr>
            <p:ph type="sldNum" sz="quarter" idx="10"/>
          </p:nvPr>
        </p:nvSpPr>
        <p:spPr/>
        <p:txBody>
          <a:bodyPr/>
          <a:lstStyle/>
          <a:p>
            <a:fld id="{711D5E12-4CCA-4F4E-8F80-E991AF76C970}"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Lang, R.E., and D. </a:t>
            </a:r>
            <a:r>
              <a:rPr lang="en-US" sz="1200" kern="1200" baseline="0" dirty="0" err="1" smtClean="0">
                <a:solidFill>
                  <a:schemeClr val="tx1"/>
                </a:solidFill>
                <a:latin typeface="+mn-lt"/>
                <a:ea typeface="+mn-ea"/>
                <a:cs typeface="+mn-cs"/>
              </a:rPr>
              <a:t>Dhavale</a:t>
            </a:r>
            <a:r>
              <a:rPr lang="en-US" sz="1200" kern="1200" baseline="0" dirty="0" smtClean="0">
                <a:solidFill>
                  <a:schemeClr val="tx1"/>
                </a:solidFill>
                <a:latin typeface="+mn-lt"/>
                <a:ea typeface="+mn-ea"/>
                <a:cs typeface="+mn-cs"/>
              </a:rPr>
              <a:t>. 2005. Beyond Megalopolis: Exploring</a:t>
            </a:r>
          </a:p>
          <a:p>
            <a:r>
              <a:rPr lang="en-US" sz="1200" kern="1200" baseline="0" dirty="0" smtClean="0">
                <a:solidFill>
                  <a:schemeClr val="tx1"/>
                </a:solidFill>
                <a:latin typeface="+mn-lt"/>
                <a:ea typeface="+mn-ea"/>
                <a:cs typeface="+mn-cs"/>
              </a:rPr>
              <a:t>America’s new “megapolitan” geography. Census Report 05.01.</a:t>
            </a:r>
          </a:p>
          <a:p>
            <a:r>
              <a:rPr lang="en-US" sz="1200" kern="1200" baseline="0" dirty="0" smtClean="0">
                <a:solidFill>
                  <a:schemeClr val="tx1"/>
                </a:solidFill>
                <a:latin typeface="+mn-lt"/>
                <a:ea typeface="+mn-ea"/>
                <a:cs typeface="+mn-cs"/>
              </a:rPr>
              <a:t>Metropolitan Institute at Virginia Tech.</a:t>
            </a:r>
            <a:endParaRPr lang="en-US" dirty="0"/>
          </a:p>
        </p:txBody>
      </p:sp>
      <p:sp>
        <p:nvSpPr>
          <p:cNvPr id="4" name="Slide Number Placeholder 3"/>
          <p:cNvSpPr>
            <a:spLocks noGrp="1"/>
          </p:cNvSpPr>
          <p:nvPr>
            <p:ph type="sldNum" sz="quarter" idx="10"/>
          </p:nvPr>
        </p:nvSpPr>
        <p:spPr/>
        <p:txBody>
          <a:bodyPr/>
          <a:lstStyle/>
          <a:p>
            <a:fld id="{711D5E12-4CCA-4F4E-8F80-E991AF76C970}"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HGCSD 2006</a:t>
            </a:r>
            <a:r>
              <a:rPr lang="en-US" baseline="0" dirty="0" smtClean="0"/>
              <a:t>  Harris-Galveston Coastal Subsidence District </a:t>
            </a:r>
            <a:endParaRPr lang="en-US" dirty="0"/>
          </a:p>
        </p:txBody>
      </p:sp>
      <p:sp>
        <p:nvSpPr>
          <p:cNvPr id="4" name="Slide Number Placeholder 3"/>
          <p:cNvSpPr>
            <a:spLocks noGrp="1"/>
          </p:cNvSpPr>
          <p:nvPr>
            <p:ph type="sldNum" sz="quarter" idx="10"/>
          </p:nvPr>
        </p:nvSpPr>
        <p:spPr/>
        <p:txBody>
          <a:bodyPr/>
          <a:lstStyle/>
          <a:p>
            <a:fld id="{711D5E12-4CCA-4F4E-8F80-E991AF76C970}"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LAND</a:t>
            </a:r>
            <a:r>
              <a:rPr lang="en-US" baseline="0" dirty="0" smtClean="0"/>
              <a:t> SUBSIDENCE IS PROJECTED TO INCREASE AT AN EVEN FASTER RATE IN THE COMING YEARS, PLACING HOUSTON IN GREATER JEOPARDY IN THE FACE OF RISING SEA LEVELS AND DEADLIER STORM SURGES. </a:t>
            </a:r>
          </a:p>
          <a:p>
            <a:endParaRPr lang="en-US" baseline="0" dirty="0" smtClean="0"/>
          </a:p>
          <a:p>
            <a:r>
              <a:rPr lang="en-US" sz="1200" kern="1200" baseline="0" dirty="0" smtClean="0">
                <a:solidFill>
                  <a:schemeClr val="tx1"/>
                </a:solidFill>
                <a:latin typeface="+mn-lt"/>
                <a:ea typeface="+mn-ea"/>
                <a:cs typeface="+mn-cs"/>
              </a:rPr>
              <a:t>THMP [Texas Hazard Mitigation Package]. 2003. Texas Hazard</a:t>
            </a:r>
          </a:p>
          <a:p>
            <a:r>
              <a:rPr lang="en-US" sz="1200" kern="1200" baseline="0" dirty="0" smtClean="0">
                <a:solidFill>
                  <a:schemeClr val="tx1"/>
                </a:solidFill>
                <a:latin typeface="+mn-lt"/>
                <a:ea typeface="+mn-ea"/>
                <a:cs typeface="+mn-cs"/>
              </a:rPr>
              <a:t>Mitigation Package. Online </a:t>
            </a:r>
            <a:r>
              <a:rPr lang="en-US" sz="1200" kern="1200" baseline="0" dirty="0" err="1" smtClean="0">
                <a:solidFill>
                  <a:schemeClr val="tx1"/>
                </a:solidFill>
                <a:latin typeface="+mn-lt"/>
                <a:ea typeface="+mn-ea"/>
                <a:cs typeface="+mn-cs"/>
              </a:rPr>
              <a:t>www.thmp.info</a:t>
            </a:r>
            <a:r>
              <a:rPr lang="en-US" sz="1200" kern="1200" baseline="0" dirty="0" smtClean="0">
                <a:solidFill>
                  <a:schemeClr val="tx1"/>
                </a:solidFill>
                <a:latin typeface="+mn-lt"/>
                <a:ea typeface="+mn-ea"/>
                <a:cs typeface="+mn-cs"/>
              </a:rPr>
              <a:t>. 20 September 2006</a:t>
            </a:r>
            <a:endParaRPr lang="en-US" dirty="0" smtClean="0"/>
          </a:p>
          <a:p>
            <a:endParaRPr lang="en-US" dirty="0"/>
          </a:p>
        </p:txBody>
      </p:sp>
      <p:sp>
        <p:nvSpPr>
          <p:cNvPr id="4" name="Slide Number Placeholder 3"/>
          <p:cNvSpPr>
            <a:spLocks noGrp="1"/>
          </p:cNvSpPr>
          <p:nvPr>
            <p:ph type="sldNum" sz="quarter" idx="10"/>
          </p:nvPr>
        </p:nvSpPr>
        <p:spPr/>
        <p:txBody>
          <a:bodyPr/>
          <a:lstStyle/>
          <a:p>
            <a:fld id="{711D5E12-4CCA-4F4E-8F80-E991AF76C970}"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pPr eaLnBrk="1" hangingPunct="1"/>
            <a:r>
              <a:rPr lang="en-US" dirty="0" smtClean="0">
                <a:latin typeface="Arial" charset="0"/>
                <a:ea typeface="ＭＳ Ｐゴシック" pitchFamily="34" charset="-128"/>
              </a:rPr>
              <a:t>PER THE NATIONAL WEATHER SERVICE, ALLISON CLAIMED</a:t>
            </a:r>
            <a:r>
              <a:rPr lang="en-US" baseline="0" dirty="0" smtClean="0">
                <a:latin typeface="Arial" charset="0"/>
                <a:ea typeface="ＭＳ Ｐゴシック" pitchFamily="34" charset="-128"/>
              </a:rPr>
              <a:t> 22 LIVES IN THE HOUSTON AREA, DROPPED 37 INCHES OF RAIN IN TWO DAYS, DESTROYED 3,000 HOMES AND CAUSED $5 BILLION IN OVERALL DAMAGE.</a:t>
            </a:r>
            <a:endParaRPr lang="en-US" dirty="0" smtClean="0">
              <a:latin typeface="Arial" charset="0"/>
              <a:ea typeface="ＭＳ Ｐゴシック" pitchFamily="34" charset="-128"/>
            </a:endParaRPr>
          </a:p>
        </p:txBody>
      </p:sp>
      <p:sp>
        <p:nvSpPr>
          <p:cNvPr id="129028" name="Slide Number Placeholder 3"/>
          <p:cNvSpPr>
            <a:spLocks noGrp="1"/>
          </p:cNvSpPr>
          <p:nvPr>
            <p:ph type="sldNum" sz="quarter" idx="5"/>
          </p:nvPr>
        </p:nvSpPr>
        <p:spPr>
          <a:noFill/>
        </p:spPr>
        <p:txBody>
          <a:bodyPr/>
          <a:lstStyle/>
          <a:p>
            <a:fld id="{5477AD93-0D72-4458-8D5E-FF73462CD93F}" type="slidenum">
              <a:rPr lang="en-US" smtClean="0">
                <a:ea typeface="ＭＳ Ｐゴシック" pitchFamily="34" charset="-128"/>
              </a:rPr>
              <a:pPr/>
              <a:t>26</a:t>
            </a:fld>
            <a:endParaRPr lang="en-US"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TWDB (Texas Water Development Board). 1998. Summary Historical</a:t>
            </a:r>
          </a:p>
          <a:p>
            <a:r>
              <a:rPr lang="en-US" sz="1200" kern="1200" baseline="0" dirty="0" smtClean="0">
                <a:solidFill>
                  <a:schemeClr val="tx1"/>
                </a:solidFill>
                <a:latin typeface="+mn-lt"/>
                <a:ea typeface="+mn-ea"/>
                <a:cs typeface="+mn-cs"/>
              </a:rPr>
              <a:t>Water Use, 1996. Austin: Texas Water Development Board.</a:t>
            </a:r>
            <a:endParaRPr lang="en-US" dirty="0"/>
          </a:p>
        </p:txBody>
      </p:sp>
      <p:sp>
        <p:nvSpPr>
          <p:cNvPr id="4" name="Slide Number Placeholder 3"/>
          <p:cNvSpPr>
            <a:spLocks noGrp="1"/>
          </p:cNvSpPr>
          <p:nvPr>
            <p:ph type="sldNum" sz="quarter" idx="10"/>
          </p:nvPr>
        </p:nvSpPr>
        <p:spPr/>
        <p:txBody>
          <a:bodyPr/>
          <a:lstStyle/>
          <a:p>
            <a:fld id="{711D5E12-4CCA-4F4E-8F80-E991AF76C970}"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Note the increase in the upper limit of 2060 last class.</a:t>
            </a:r>
          </a:p>
          <a:p>
            <a:endParaRPr lang="en-US" dirty="0"/>
          </a:p>
        </p:txBody>
      </p:sp>
      <p:sp>
        <p:nvSpPr>
          <p:cNvPr id="4" name="Slide Number Placeholder 3"/>
          <p:cNvSpPr>
            <a:spLocks noGrp="1"/>
          </p:cNvSpPr>
          <p:nvPr>
            <p:ph type="sldNum" sz="quarter" idx="10"/>
          </p:nvPr>
        </p:nvSpPr>
        <p:spPr/>
        <p:txBody>
          <a:bodyPr/>
          <a:lstStyle/>
          <a:p>
            <a:fld id="{711D5E12-4CCA-4F4E-8F80-E991AF76C970}"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TCPS (Texas Center for Policy Studies). 2000. Texas Environmental</a:t>
            </a:r>
          </a:p>
          <a:p>
            <a:r>
              <a:rPr lang="en-US" sz="1200" kern="1200" baseline="0" dirty="0" smtClean="0">
                <a:solidFill>
                  <a:schemeClr val="tx1"/>
                </a:solidFill>
                <a:latin typeface="+mn-lt"/>
                <a:ea typeface="+mn-ea"/>
                <a:cs typeface="+mn-cs"/>
              </a:rPr>
              <a:t>Almanac [2nd edition]. Austin: University of Texas Press.</a:t>
            </a:r>
            <a:endParaRPr lang="en-US" dirty="0"/>
          </a:p>
        </p:txBody>
      </p:sp>
      <p:sp>
        <p:nvSpPr>
          <p:cNvPr id="4" name="Slide Number Placeholder 3"/>
          <p:cNvSpPr>
            <a:spLocks noGrp="1"/>
          </p:cNvSpPr>
          <p:nvPr>
            <p:ph type="sldNum" sz="quarter" idx="10"/>
          </p:nvPr>
        </p:nvSpPr>
        <p:spPr/>
        <p:txBody>
          <a:bodyPr/>
          <a:lstStyle/>
          <a:p>
            <a:fld id="{711D5E12-4CCA-4F4E-8F80-E991AF76C970}" type="slidenum">
              <a:rPr lang="en-US" smtClean="0"/>
              <a:pPr/>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E94201DC-936C-46D5-A0D4-914A92115AEF}" type="slidenum">
              <a:rPr lang="en-US" smtClean="0">
                <a:ea typeface="ＭＳ Ｐゴシック" pitchFamily="34" charset="-128"/>
              </a:rPr>
              <a:pPr/>
              <a:t>31</a:t>
            </a:fld>
            <a:endParaRPr lang="en-US" smtClean="0">
              <a:ea typeface="ＭＳ Ｐゴシック" pitchFamily="34" charset="-128"/>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en-US" smtClean="0">
                <a:latin typeface="Arial" charset="0"/>
                <a:ea typeface="ＭＳ Ｐゴシック" pitchFamily="34" charset="-128"/>
              </a:rPr>
              <a:t>SOURCE?  DATE?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THMP [Texas Hazard Mitigation Package]. 2003. Texas Hazard</a:t>
            </a:r>
          </a:p>
          <a:p>
            <a:r>
              <a:rPr lang="en-US" sz="1200" kern="1200" baseline="0" dirty="0" smtClean="0">
                <a:solidFill>
                  <a:schemeClr val="tx1"/>
                </a:solidFill>
                <a:latin typeface="+mn-lt"/>
                <a:ea typeface="+mn-ea"/>
                <a:cs typeface="+mn-cs"/>
              </a:rPr>
              <a:t>Mitigation Package. Online </a:t>
            </a:r>
            <a:r>
              <a:rPr lang="en-US" sz="1200" kern="1200" baseline="0" dirty="0" err="1" smtClean="0">
                <a:solidFill>
                  <a:schemeClr val="tx1"/>
                </a:solidFill>
                <a:latin typeface="+mn-lt"/>
                <a:ea typeface="+mn-ea"/>
                <a:cs typeface="+mn-cs"/>
              </a:rPr>
              <a:t>www.thmp.info</a:t>
            </a:r>
            <a:r>
              <a:rPr lang="en-US" sz="1200" kern="1200" baseline="0" dirty="0" smtClean="0">
                <a:solidFill>
                  <a:schemeClr val="tx1"/>
                </a:solidFill>
                <a:latin typeface="+mn-lt"/>
                <a:ea typeface="+mn-ea"/>
                <a:cs typeface="+mn-cs"/>
              </a:rPr>
              <a:t>. September 20, 2006</a:t>
            </a:r>
            <a:endParaRPr lang="en-US" dirty="0"/>
          </a:p>
        </p:txBody>
      </p:sp>
      <p:sp>
        <p:nvSpPr>
          <p:cNvPr id="4" name="Slide Number Placeholder 3"/>
          <p:cNvSpPr>
            <a:spLocks noGrp="1"/>
          </p:cNvSpPr>
          <p:nvPr>
            <p:ph type="sldNum" sz="quarter" idx="10"/>
          </p:nvPr>
        </p:nvSpPr>
        <p:spPr/>
        <p:txBody>
          <a:bodyPr/>
          <a:lstStyle/>
          <a:p>
            <a:fld id="{711D5E12-4CCA-4F4E-8F80-E991AF76C970}" type="slidenum">
              <a:rPr lang="en-US" smtClean="0"/>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0DD1AD2C-5952-42DE-B3F6-DFF3D4683EA6}" type="slidenum">
              <a:rPr lang="en-US" smtClean="0">
                <a:ea typeface="ＭＳ Ｐゴシック" pitchFamily="34" charset="-128"/>
              </a:rPr>
              <a:pPr/>
              <a:t>33</a:t>
            </a:fld>
            <a:endParaRPr lang="en-US" smtClean="0">
              <a:ea typeface="ＭＳ Ｐゴシック" pitchFamily="34" charset="-128"/>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r>
              <a:rPr lang="en-US" b="1" dirty="0" smtClean="0">
                <a:latin typeface="Arial" charset="0"/>
                <a:ea typeface="ＭＳ Ｐゴシック" pitchFamily="34" charset="-128"/>
              </a:rPr>
              <a:t>There were 141 hazardous waste sites in the Texas Urban Triangle (2004), plus 16 radioactive waste sites in 2000 (still around in 2004), and 73 superfund sites (2004), totaling </a:t>
            </a:r>
            <a:r>
              <a:rPr lang="en-US" b="1" u="sng" dirty="0" smtClean="0">
                <a:latin typeface="Arial" charset="0"/>
                <a:ea typeface="ＭＳ Ｐゴシック" pitchFamily="34" charset="-128"/>
              </a:rPr>
              <a:t>230 hazardous materials facilities.</a:t>
            </a:r>
            <a:r>
              <a:rPr lang="en-US" dirty="0" smtClean="0">
                <a:latin typeface="Arial" charset="0"/>
                <a:ea typeface="ＭＳ Ｐゴシック" pitchFamily="34" charset="-128"/>
              </a:rPr>
              <a:t> </a:t>
            </a:r>
          </a:p>
          <a:p>
            <a:pPr eaLnBrk="1" hangingPunct="1"/>
            <a:endParaRPr lang="en-US" dirty="0" smtClean="0">
              <a:latin typeface="Arial" charset="0"/>
              <a:ea typeface="ＭＳ Ｐゴシック" pitchFamily="34" charset="-128"/>
            </a:endParaRPr>
          </a:p>
          <a:p>
            <a:r>
              <a:rPr lang="en-US" sz="1200" kern="1200" baseline="0" dirty="0" smtClean="0">
                <a:solidFill>
                  <a:schemeClr val="tx1"/>
                </a:solidFill>
                <a:latin typeface="+mn-lt"/>
                <a:ea typeface="+mn-ea"/>
                <a:cs typeface="+mn-cs"/>
              </a:rPr>
              <a:t>THMP [Texas Hazard Mitigation Package]. 2003. Texas Hazard</a:t>
            </a:r>
          </a:p>
          <a:p>
            <a:r>
              <a:rPr lang="en-US" sz="1200" kern="1200" baseline="0" dirty="0" smtClean="0">
                <a:solidFill>
                  <a:schemeClr val="tx1"/>
                </a:solidFill>
                <a:latin typeface="+mn-lt"/>
                <a:ea typeface="+mn-ea"/>
                <a:cs typeface="+mn-cs"/>
              </a:rPr>
              <a:t>Mitigation Package. Online </a:t>
            </a:r>
            <a:r>
              <a:rPr lang="en-US" sz="1200" kern="1200" baseline="0" dirty="0" err="1" smtClean="0">
                <a:solidFill>
                  <a:schemeClr val="tx1"/>
                </a:solidFill>
                <a:latin typeface="+mn-lt"/>
                <a:ea typeface="+mn-ea"/>
                <a:cs typeface="+mn-cs"/>
              </a:rPr>
              <a:t>www.thmp.info</a:t>
            </a:r>
            <a:r>
              <a:rPr lang="en-US" sz="1200" kern="1200" baseline="0" dirty="0" smtClean="0">
                <a:solidFill>
                  <a:schemeClr val="tx1"/>
                </a:solidFill>
                <a:latin typeface="+mn-lt"/>
                <a:ea typeface="+mn-ea"/>
                <a:cs typeface="+mn-cs"/>
              </a:rPr>
              <a:t>. September 20, 2006</a:t>
            </a:r>
            <a:endParaRPr lang="en-US" dirty="0" smtClean="0"/>
          </a:p>
          <a:p>
            <a:pPr eaLnBrk="1" hangingPunct="1"/>
            <a:endParaRPr lang="en-US" dirty="0" smtClean="0">
              <a:latin typeface="Arial"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pPr eaLnBrk="1" hangingPunct="1"/>
            <a:endParaRPr lang="en-US" dirty="0" smtClean="0">
              <a:latin typeface="Arial" charset="0"/>
              <a:ea typeface="ＭＳ Ｐゴシック" pitchFamily="34" charset="-128"/>
            </a:endParaRPr>
          </a:p>
        </p:txBody>
      </p:sp>
      <p:sp>
        <p:nvSpPr>
          <p:cNvPr id="136196" name="Slide Number Placeholder 3"/>
          <p:cNvSpPr>
            <a:spLocks noGrp="1"/>
          </p:cNvSpPr>
          <p:nvPr>
            <p:ph type="sldNum" sz="quarter" idx="5"/>
          </p:nvPr>
        </p:nvSpPr>
        <p:spPr>
          <a:noFill/>
        </p:spPr>
        <p:txBody>
          <a:bodyPr/>
          <a:lstStyle/>
          <a:p>
            <a:fld id="{3D5B6DD8-565F-4E9C-96B7-777F97872ECF}" type="slidenum">
              <a:rPr lang="en-US" smtClean="0">
                <a:ea typeface="ＭＳ Ｐゴシック" pitchFamily="34" charset="-128"/>
              </a:rPr>
              <a:pPr/>
              <a:t>34</a:t>
            </a:fld>
            <a:endParaRPr 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0987F657-22BF-4FFD-A402-998FA6CD82B3}" type="slidenum">
              <a:rPr lang="en-US" smtClean="0">
                <a:ea typeface="ＭＳ Ｐゴシック" pitchFamily="34" charset="-128"/>
              </a:rPr>
              <a:pPr/>
              <a:t>6</a:t>
            </a:fld>
            <a:endParaRPr lang="en-US" smtClean="0">
              <a:ea typeface="ＭＳ Ｐゴシック" pitchFamily="34" charset="-128"/>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pitchFamily="34" charset="-128"/>
              </a:rPr>
              <a:t>Notably, the Trans</a:t>
            </a:r>
            <a:r>
              <a:rPr lang="en-US" baseline="0" dirty="0" smtClean="0">
                <a:latin typeface="Arial" charset="0"/>
                <a:ea typeface="ＭＳ Ｐゴシック" pitchFamily="34" charset="-128"/>
              </a:rPr>
              <a:t> Texas Corridor did not enter and connect the major cities whose markets it was meant to serve.</a:t>
            </a:r>
            <a:endParaRPr lang="en-US" dirty="0" smtClean="0">
              <a:latin typeface="Arial" charset="0"/>
              <a:ea typeface="ＭＳ Ｐゴシック" pitchFamily="34" charset="-128"/>
            </a:endParaRPr>
          </a:p>
          <a:p>
            <a:pPr eaLnBrk="1" hangingPunct="1"/>
            <a:r>
              <a:rPr lang="en-US" dirty="0" smtClean="0">
                <a:latin typeface="Arial" charset="0"/>
                <a:ea typeface="ＭＳ Ｐゴシック" pitchFamily="34" charset="-128"/>
              </a:rPr>
              <a:t>The Trans Texas Corridor was envisioned as a network of transportation</a:t>
            </a:r>
            <a:r>
              <a:rPr lang="en-US" baseline="0" dirty="0" smtClean="0">
                <a:latin typeface="Arial" charset="0"/>
                <a:ea typeface="ＭＳ Ｐゴシック" pitchFamily="34" charset="-128"/>
              </a:rPr>
              <a:t> </a:t>
            </a:r>
            <a:r>
              <a:rPr lang="en-US" dirty="0" smtClean="0">
                <a:latin typeface="Arial" charset="0"/>
                <a:ea typeface="ＭＳ Ｐゴシック" pitchFamily="34" charset="-128"/>
              </a:rPr>
              <a:t>corridors up to 1,200 feet wide. </a:t>
            </a:r>
          </a:p>
          <a:p>
            <a:pPr eaLnBrk="1" hangingPunct="1"/>
            <a:r>
              <a:rPr lang="en-US" dirty="0" smtClean="0">
                <a:latin typeface="Arial" charset="0"/>
                <a:ea typeface="ＭＳ Ｐゴシック" pitchFamily="34" charset="-128"/>
              </a:rPr>
              <a:t>The statewide corridor anticipated separated lanes for passenger vehicles and trucks, high speed</a:t>
            </a:r>
          </a:p>
          <a:p>
            <a:pPr eaLnBrk="1" hangingPunct="1"/>
            <a:r>
              <a:rPr lang="en-US" dirty="0" smtClean="0">
                <a:latin typeface="Arial" charset="0"/>
                <a:ea typeface="ＭＳ Ｐゴシック" pitchFamily="34" charset="-128"/>
              </a:rPr>
              <a:t>passenger rail, high-speed freight rail, commuter rail, and a</a:t>
            </a:r>
            <a:r>
              <a:rPr lang="en-US" baseline="0" dirty="0" smtClean="0">
                <a:latin typeface="Arial" charset="0"/>
                <a:ea typeface="ＭＳ Ｐゴシック" pitchFamily="34" charset="-128"/>
              </a:rPr>
              <a:t> </a:t>
            </a:r>
            <a:r>
              <a:rPr lang="en-US" dirty="0" smtClean="0">
                <a:latin typeface="Arial" charset="0"/>
                <a:ea typeface="ＭＳ Ｐゴシック" pitchFamily="34" charset="-128"/>
              </a:rPr>
              <a:t>dedicated utility zone.</a:t>
            </a:r>
          </a:p>
          <a:p>
            <a:pPr eaLnBrk="1" hangingPunct="1"/>
            <a:endParaRPr lang="en-US" dirty="0" smtClean="0">
              <a:latin typeface="Arial"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FAAFCC-4A6F-4E98-BCE8-C4576081C041}" type="slidenum">
              <a:rPr lang="en-US" smtClean="0">
                <a:ea typeface="ＭＳ Ｐゴシック" pitchFamily="34" charset="-128"/>
              </a:rPr>
              <a:pPr/>
              <a:t>35</a:t>
            </a:fld>
            <a:endParaRPr lang="en-US" smtClean="0">
              <a:ea typeface="ＭＳ Ｐゴシック" pitchFamily="34"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E2FD9DC8-1446-43DA-B14D-1830BD5ECB70}" type="slidenum">
              <a:rPr lang="en-US" smtClean="0">
                <a:ea typeface="ＭＳ Ｐゴシック" pitchFamily="34" charset="-128"/>
              </a:rPr>
              <a:pPr/>
              <a:t>36</a:t>
            </a:fld>
            <a:endParaRPr lang="en-US" smtClean="0">
              <a:ea typeface="ＭＳ Ｐゴシック" pitchFamily="34" charset="-128"/>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dirty="0" smtClean="0">
              <a:latin typeface="Arial"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4496C09F-5042-42A6-888A-02855BEC9172}" type="slidenum">
              <a:rPr lang="en-US" smtClean="0">
                <a:ea typeface="ＭＳ Ｐゴシック" pitchFamily="34" charset="-128"/>
              </a:rPr>
              <a:pPr/>
              <a:t>37</a:t>
            </a:fld>
            <a:endParaRPr lang="en-US" smtClean="0">
              <a:ea typeface="ＭＳ Ｐゴシック" pitchFamily="34" charset="-128"/>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0956457A-B179-441D-ABFD-82E5234610B6}" type="slidenum">
              <a:rPr lang="en-US" smtClean="0">
                <a:ea typeface="ＭＳ Ｐゴシック" pitchFamily="34" charset="-128"/>
              </a:rPr>
              <a:pPr/>
              <a:t>38</a:t>
            </a:fld>
            <a:endParaRPr lang="en-US" smtClean="0">
              <a:ea typeface="ＭＳ Ｐゴシック" pitchFamily="34" charset="-128"/>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92757FB3-F11C-4964-BE7A-F0C9B91C7DC9}" type="slidenum">
              <a:rPr lang="en-US" smtClean="0">
                <a:ea typeface="ＭＳ Ｐゴシック" pitchFamily="34" charset="-128"/>
              </a:rPr>
              <a:pPr/>
              <a:t>39</a:t>
            </a:fld>
            <a:endParaRPr lang="en-US" smtClean="0">
              <a:ea typeface="ＭＳ Ｐゴシック" pitchFamily="34" charset="-128"/>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pitchFamily="34" charset="-128"/>
              </a:rPr>
              <a:t>MOST RECENT OF FOUR DIFFERENT HIGH SPEED RAIL PROPOSALS, ONE EACH DECADE SINCE</a:t>
            </a:r>
            <a:r>
              <a:rPr lang="en-US" baseline="0" dirty="0" smtClean="0">
                <a:latin typeface="Arial" charset="0"/>
                <a:ea typeface="ＭＳ Ｐゴシック" pitchFamily="34" charset="-128"/>
              </a:rPr>
              <a:t> THE 1970´S.</a:t>
            </a:r>
          </a:p>
          <a:p>
            <a:pPr eaLnBrk="1" hangingPunct="1"/>
            <a:r>
              <a:rPr lang="en-US" baseline="0" dirty="0" smtClean="0">
                <a:latin typeface="Arial" charset="0"/>
                <a:ea typeface="ＭＳ Ｐゴシック" pitchFamily="34" charset="-128"/>
              </a:rPr>
              <a:t>THIS PROPOSAL IS DISTINGUISHABLE FOR ITS INCONVENIENCE FOR PASSENGERS </a:t>
            </a:r>
            <a:r>
              <a:rPr lang="en-US" baseline="0" smtClean="0">
                <a:latin typeface="Arial" charset="0"/>
                <a:ea typeface="ＭＳ Ｐゴシック" pitchFamily="34" charset="-128"/>
              </a:rPr>
              <a:t>TRAVELLING BETWEEN HOUSTON AND DFW, AND HOUSTON AND SAN ANTONIO.</a:t>
            </a:r>
            <a:endParaRPr lang="en-US" dirty="0" smtClean="0">
              <a:latin typeface="Arial"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3C32C557-1CA2-4C10-ADDD-0933E052428E}" type="slidenum">
              <a:rPr lang="en-US" smtClean="0">
                <a:ea typeface="ＭＳ Ｐゴシック" pitchFamily="34" charset="-128"/>
              </a:rPr>
              <a:pPr/>
              <a:t>40</a:t>
            </a:fld>
            <a:endParaRPr lang="en-US" smtClean="0">
              <a:ea typeface="ＭＳ Ｐゴシック" pitchFamily="34" charset="-128"/>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52CBCC58-BB25-4AB8-9EC4-1284BCEDD416}" type="slidenum">
              <a:rPr lang="en-US" smtClean="0">
                <a:ea typeface="ＭＳ Ｐゴシック" pitchFamily="34" charset="-128"/>
              </a:rPr>
              <a:pPr/>
              <a:t>41</a:t>
            </a:fld>
            <a:endParaRPr lang="en-US" smtClean="0">
              <a:ea typeface="ＭＳ Ｐゴシック" pitchFamily="34" charset="-128"/>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dirty="0" smtClean="0">
              <a:latin typeface="Arial"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8215B120-CBD9-44EA-BD05-00C89D4B3B88}" type="slidenum">
              <a:rPr lang="en-US" smtClean="0">
                <a:ea typeface="ＭＳ Ｐゴシック" pitchFamily="34" charset="-128"/>
              </a:rPr>
              <a:pPr/>
              <a:t>42</a:t>
            </a:fld>
            <a:endParaRPr lang="en-US" smtClean="0">
              <a:ea typeface="ＭＳ Ｐゴシック" pitchFamily="34" charset="-128"/>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9602CBED-DC4F-4DCE-9070-9EA72A9E2155}" type="slidenum">
              <a:rPr lang="en-US" smtClean="0">
                <a:ea typeface="ＭＳ Ｐゴシック" pitchFamily="34" charset="-128"/>
              </a:rPr>
              <a:pPr/>
              <a:t>43</a:t>
            </a:fld>
            <a:endParaRPr lang="en-US" smtClean="0">
              <a:ea typeface="ＭＳ Ｐゴシック" pitchFamily="34" charset="-128"/>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pitchFamily="34" charset="-128"/>
              </a:rPr>
              <a:t>THIS IS SUGGESTIVE OF WHICH CORRIDORS FOR HIGH</a:t>
            </a:r>
            <a:r>
              <a:rPr lang="en-US" baseline="0" dirty="0" smtClean="0">
                <a:latin typeface="Arial" charset="0"/>
                <a:ea typeface="ＭＳ Ｐゴシック" pitchFamily="34" charset="-128"/>
              </a:rPr>
              <a:t> SPEED RAIL SHOULD BE DEVELOPED WITH HIGHER PRIORITY.  SAN ANTONIO TO HOUSTON COULD BE THIRD.</a:t>
            </a:r>
            <a:endParaRPr lang="en-US" dirty="0" smtClean="0">
              <a:latin typeface="Arial"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CAN IMAGINE HOW OZONE WILL INCREASE, GIVEN THE VMT ESTIMATES IN THE PRIOR</a:t>
            </a:r>
            <a:r>
              <a:rPr lang="en-US" baseline="0" dirty="0" smtClean="0"/>
              <a:t> SLIDES.  IN 2008, VMT DECREASED, AND WITH INCREASES IN PUBLIC TRANSIT USAGE, LOWER EMISSIONS FROM HIGHER FUEL MILEAGE VEHICLES SUCH AS HYBRIDS AND PLUG-IN ELECTRIC HYBRIDS, IT IS CONCEIVABLE THAT VMT’S AND EMISSIONS WILL DECLINE IN THE FUTURE.</a:t>
            </a:r>
            <a:endParaRPr lang="en-US" dirty="0"/>
          </a:p>
        </p:txBody>
      </p:sp>
      <p:sp>
        <p:nvSpPr>
          <p:cNvPr id="4" name="Slide Number Placeholder 3"/>
          <p:cNvSpPr>
            <a:spLocks noGrp="1"/>
          </p:cNvSpPr>
          <p:nvPr>
            <p:ph type="sldNum" sz="quarter" idx="10"/>
          </p:nvPr>
        </p:nvSpPr>
        <p:spPr/>
        <p:txBody>
          <a:bodyPr/>
          <a:lstStyle/>
          <a:p>
            <a:fld id="{711D5E12-4CCA-4F4E-8F80-E991AF76C970}" type="slidenum">
              <a:rPr lang="en-US" smtClean="0"/>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D587578F-5925-401B-8488-F4BD4D44C33E}" type="slidenum">
              <a:rPr lang="en-US" smtClean="0">
                <a:ea typeface="ＭＳ Ｐゴシック" pitchFamily="34" charset="-128"/>
              </a:rPr>
              <a:pPr/>
              <a:t>7</a:t>
            </a:fld>
            <a:endParaRPr lang="en-US" smtClean="0">
              <a:ea typeface="ＭＳ Ｐゴシック" pitchFamily="34" charset="-128"/>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dirty="0" smtClean="0">
              <a:latin typeface="Arial" charset="0"/>
              <a:ea typeface="ＭＳ Ｐゴシック" pitchFamily="34" charset="-128"/>
            </a:endParaRPr>
          </a:p>
          <a:p>
            <a:pPr eaLnBrk="1" hangingPunct="1"/>
            <a:endParaRPr lang="en-US" dirty="0" smtClean="0">
              <a:latin typeface="Arial"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TELLS YOU ABOUT ALL YOU NEED TO KNOW.</a:t>
            </a:r>
            <a:endParaRPr lang="en-US" smtClean="0"/>
          </a:p>
          <a:p>
            <a:endParaRPr lang="en-US" smtClean="0"/>
          </a:p>
          <a:p>
            <a:r>
              <a:rPr lang="en-US" dirty="0" smtClean="0"/>
              <a:t>AIR CONDITIONING AND VEHICLE MILES TRAVEL ACCOUNT</a:t>
            </a:r>
            <a:r>
              <a:rPr lang="en-US" baseline="0" dirty="0" smtClean="0"/>
              <a:t> FOR MUCH OF THE DISPARITY.</a:t>
            </a:r>
            <a:endParaRPr lang="en-US" dirty="0"/>
          </a:p>
        </p:txBody>
      </p:sp>
      <p:sp>
        <p:nvSpPr>
          <p:cNvPr id="4" name="Slide Number Placeholder 3"/>
          <p:cNvSpPr>
            <a:spLocks noGrp="1"/>
          </p:cNvSpPr>
          <p:nvPr>
            <p:ph type="sldNum" sz="quarter" idx="10"/>
          </p:nvPr>
        </p:nvSpPr>
        <p:spPr/>
        <p:txBody>
          <a:bodyPr/>
          <a:lstStyle/>
          <a:p>
            <a:fld id="{711D5E12-4CCA-4F4E-8F80-E991AF76C970}" type="slidenum">
              <a:rPr lang="en-US" smtClean="0"/>
              <a:pPr/>
              <a:t>45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6A4E4122-4415-447C-BECD-0DE855FA5D8B}" type="slidenum">
              <a:rPr lang="en-US" smtClean="0">
                <a:ea typeface="ＭＳ Ｐゴシック" pitchFamily="34" charset="-128"/>
              </a:rPr>
              <a:pPr/>
              <a:t>46</a:t>
            </a:fld>
            <a:endParaRPr lang="en-US" smtClean="0">
              <a:ea typeface="ＭＳ Ｐゴシック" pitchFamily="34" charset="-128"/>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r>
              <a:rPr lang="en-US" smtClean="0">
                <a:latin typeface="Arial" charset="0"/>
                <a:ea typeface="ＭＳ Ｐゴシック" pitchFamily="34" charset="-128"/>
              </a:rPr>
              <a:t>Extend blue box to include Farmland Preservation</a:t>
            </a:r>
          </a:p>
          <a:p>
            <a:pPr eaLnBrk="1" hangingPunct="1"/>
            <a:endParaRPr lang="en-US" smtClean="0">
              <a:latin typeface="Arial"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AN UPDATE OF THIS RESEARCH IS BEING PUBLISHED IN</a:t>
            </a:r>
            <a:r>
              <a:rPr lang="en-US" baseline="0" smtClean="0"/>
              <a:t> THE JOURNAL REGIONAL STUDIES, IN A SPECIAL ISSUE TITLED “THE FUTURE OF THE CITY REGION” WHICH I AM EDITING WITH ANGELA HULL, DIRECTOR OF THE URBAN AND REGIONAL RESEARCH INSTITUTE AT HARRIOT WATT UNIVERSITY IN EDINBURGH.</a:t>
            </a:r>
            <a:endParaRPr lang="en-US"/>
          </a:p>
        </p:txBody>
      </p:sp>
      <p:sp>
        <p:nvSpPr>
          <p:cNvPr id="4" name="Slide Number Placeholder 3"/>
          <p:cNvSpPr>
            <a:spLocks noGrp="1"/>
          </p:cNvSpPr>
          <p:nvPr>
            <p:ph type="sldNum" sz="quarter" idx="10"/>
          </p:nvPr>
        </p:nvSpPr>
        <p:spPr/>
        <p:txBody>
          <a:bodyPr/>
          <a:lstStyle/>
          <a:p>
            <a:fld id="{711D5E12-4CCA-4F4E-8F80-E991AF76C970}"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pPr eaLnBrk="1" hangingPunct="1"/>
            <a:r>
              <a:rPr lang="en-US" dirty="0" smtClean="0">
                <a:latin typeface="Arial" charset="0"/>
                <a:ea typeface="ＭＳ Ｐゴシック" pitchFamily="34" charset="-128"/>
              </a:rPr>
              <a:t>THERE</a:t>
            </a:r>
            <a:r>
              <a:rPr lang="en-US" baseline="0" dirty="0" smtClean="0">
                <a:latin typeface="Arial" charset="0"/>
                <a:ea typeface="ＭＳ Ｐゴシック" pitchFamily="34" charset="-128"/>
              </a:rPr>
              <a:t> ARE SOME PERIPHERAL COUNTIES INCLUDED IN THIS STUDY THAT DO NOT MATCH CURRENT MPO BOUNDARIES.  THOSE COUNTIES WILL BE EXCLUDED FROM THE NEW STUDY FUNDED BY THE UTCM WHICH WE ARE UNDERTAKING NOW.</a:t>
            </a:r>
            <a:endParaRPr lang="en-US" dirty="0" smtClean="0">
              <a:latin typeface="Arial" charset="0"/>
              <a:ea typeface="ＭＳ Ｐゴシック" pitchFamily="34" charset="-128"/>
            </a:endParaRPr>
          </a:p>
          <a:p>
            <a:pPr eaLnBrk="1" hangingPunct="1"/>
            <a:r>
              <a:rPr lang="en-US" dirty="0" smtClean="0">
                <a:latin typeface="Arial" charset="0"/>
                <a:ea typeface="ＭＳ Ｐゴシック" pitchFamily="34" charset="-128"/>
              </a:rPr>
              <a:t>There are up to five “peripheral” counties on the metro fringes that may not fit?</a:t>
            </a:r>
          </a:p>
        </p:txBody>
      </p:sp>
      <p:sp>
        <p:nvSpPr>
          <p:cNvPr id="111620" name="Slide Number Placeholder 3"/>
          <p:cNvSpPr>
            <a:spLocks noGrp="1"/>
          </p:cNvSpPr>
          <p:nvPr>
            <p:ph type="sldNum" sz="quarter" idx="5"/>
          </p:nvPr>
        </p:nvSpPr>
        <p:spPr>
          <a:noFill/>
        </p:spPr>
        <p:txBody>
          <a:bodyPr/>
          <a:lstStyle/>
          <a:p>
            <a:fld id="{0DB00D94-5EC6-4451-B2F0-27F8E09CEA55}" type="slidenum">
              <a:rPr lang="en-US" smtClean="0">
                <a:ea typeface="ＭＳ Ｐゴシック" pitchFamily="34" charset="-128"/>
              </a:rPr>
              <a:pPr/>
              <a:t>10</a:t>
            </a:fld>
            <a:endParaRPr lang="en-US"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754BE1C2-2C05-498D-829B-A5ADEA3A1EC2}" type="slidenum">
              <a:rPr lang="en-US" smtClean="0">
                <a:ea typeface="ＭＳ Ｐゴシック" pitchFamily="34" charset="-128"/>
              </a:rPr>
              <a:pPr/>
              <a:t>11</a:t>
            </a:fld>
            <a:endParaRPr lang="en-US" smtClean="0">
              <a:ea typeface="ＭＳ Ｐゴシック" pitchFamily="34" charset="-128"/>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n-US" sz="1200" kern="1200" baseline="0" dirty="0" err="1" smtClean="0">
                <a:solidFill>
                  <a:schemeClr val="tx1"/>
                </a:solidFill>
                <a:latin typeface="+mn-lt"/>
                <a:ea typeface="+mn-ea"/>
                <a:cs typeface="+mn-cs"/>
              </a:rPr>
              <a:t>Gavinha</a:t>
            </a:r>
            <a:r>
              <a:rPr lang="en-US" sz="1200" kern="1200" baseline="0" dirty="0" smtClean="0">
                <a:solidFill>
                  <a:schemeClr val="tx1"/>
                </a:solidFill>
                <a:latin typeface="+mn-lt"/>
                <a:ea typeface="+mn-ea"/>
                <a:cs typeface="+mn-cs"/>
              </a:rPr>
              <a:t> J. 2007. Globalization and the Texas Metropolises:</a:t>
            </a:r>
          </a:p>
          <a:p>
            <a:r>
              <a:rPr lang="en-US" sz="1200" kern="1200" baseline="0" dirty="0" smtClean="0">
                <a:solidFill>
                  <a:schemeClr val="tx1"/>
                </a:solidFill>
                <a:latin typeface="+mn-lt"/>
                <a:ea typeface="+mn-ea"/>
                <a:cs typeface="+mn-cs"/>
              </a:rPr>
              <a:t>Competition and </a:t>
            </a:r>
            <a:r>
              <a:rPr lang="en-US" sz="1200" kern="1200" baseline="0" dirty="0" err="1" smtClean="0">
                <a:solidFill>
                  <a:schemeClr val="tx1"/>
                </a:solidFill>
                <a:latin typeface="+mn-lt"/>
                <a:ea typeface="+mn-ea"/>
                <a:cs typeface="+mn-cs"/>
              </a:rPr>
              <a:t>complementarity</a:t>
            </a:r>
            <a:r>
              <a:rPr lang="en-US" sz="1200" kern="1200" baseline="0" dirty="0" smtClean="0">
                <a:solidFill>
                  <a:schemeClr val="tx1"/>
                </a:solidFill>
                <a:latin typeface="+mn-lt"/>
                <a:ea typeface="+mn-ea"/>
                <a:cs typeface="+mn-cs"/>
              </a:rPr>
              <a:t> in the Texas Urban Triangle.</a:t>
            </a:r>
          </a:p>
          <a:p>
            <a:r>
              <a:rPr lang="en-US" sz="1200" kern="1200" baseline="0" dirty="0" smtClean="0">
                <a:solidFill>
                  <a:schemeClr val="tx1"/>
                </a:solidFill>
                <a:latin typeface="+mn-lt"/>
                <a:ea typeface="+mn-ea"/>
                <a:cs typeface="+mn-cs"/>
              </a:rPr>
              <a:t>Unpublished doctoral dissertation. College Station, TX: Texas</a:t>
            </a:r>
          </a:p>
          <a:p>
            <a:r>
              <a:rPr lang="en-US" sz="1200" kern="1200" baseline="0" dirty="0" smtClean="0">
                <a:solidFill>
                  <a:schemeClr val="tx1"/>
                </a:solidFill>
                <a:latin typeface="+mn-lt"/>
                <a:ea typeface="+mn-ea"/>
                <a:cs typeface="+mn-cs"/>
              </a:rPr>
              <a:t>A&amp;M University.</a:t>
            </a:r>
            <a:endParaRPr lang="en-US" dirty="0" smtClean="0">
              <a:latin typeface="Arial"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F1351623-D092-4A9B-A71D-B9D009AE68DF}" type="slidenum">
              <a:rPr lang="en-US" smtClean="0">
                <a:ea typeface="ＭＳ Ｐゴシック" pitchFamily="34" charset="-128"/>
              </a:rPr>
              <a:pPr/>
              <a:t>12</a:t>
            </a:fld>
            <a:endParaRPr lang="en-US" smtClean="0">
              <a:ea typeface="ＭＳ Ｐゴシック" pitchFamily="34" charset="-128"/>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r>
              <a:rPr lang="en-US" sz="1200" kern="1200" baseline="0" dirty="0" err="1" smtClean="0">
                <a:solidFill>
                  <a:schemeClr val="tx1"/>
                </a:solidFill>
                <a:latin typeface="+mn-lt"/>
                <a:ea typeface="+mn-ea"/>
                <a:cs typeface="+mn-cs"/>
              </a:rPr>
              <a:t>Gavinha</a:t>
            </a:r>
            <a:r>
              <a:rPr lang="en-US" sz="1200" kern="1200" baseline="0" dirty="0" smtClean="0">
                <a:solidFill>
                  <a:schemeClr val="tx1"/>
                </a:solidFill>
                <a:latin typeface="+mn-lt"/>
                <a:ea typeface="+mn-ea"/>
                <a:cs typeface="+mn-cs"/>
              </a:rPr>
              <a:t> J. 2007. Globalization and the Texas Metropolises:</a:t>
            </a:r>
          </a:p>
          <a:p>
            <a:r>
              <a:rPr lang="en-US" sz="1200" kern="1200" baseline="0" dirty="0" smtClean="0">
                <a:solidFill>
                  <a:schemeClr val="tx1"/>
                </a:solidFill>
                <a:latin typeface="+mn-lt"/>
                <a:ea typeface="+mn-ea"/>
                <a:cs typeface="+mn-cs"/>
              </a:rPr>
              <a:t>Competition and </a:t>
            </a:r>
            <a:r>
              <a:rPr lang="en-US" sz="1200" kern="1200" baseline="0" dirty="0" err="1" smtClean="0">
                <a:solidFill>
                  <a:schemeClr val="tx1"/>
                </a:solidFill>
                <a:latin typeface="+mn-lt"/>
                <a:ea typeface="+mn-ea"/>
                <a:cs typeface="+mn-cs"/>
              </a:rPr>
              <a:t>complementarity</a:t>
            </a:r>
            <a:r>
              <a:rPr lang="en-US" sz="1200" kern="1200" baseline="0" dirty="0" smtClean="0">
                <a:solidFill>
                  <a:schemeClr val="tx1"/>
                </a:solidFill>
                <a:latin typeface="+mn-lt"/>
                <a:ea typeface="+mn-ea"/>
                <a:cs typeface="+mn-cs"/>
              </a:rPr>
              <a:t> in the Texas Urban Triangle.</a:t>
            </a:r>
          </a:p>
          <a:p>
            <a:r>
              <a:rPr lang="en-US" sz="1200" kern="1200" baseline="0" dirty="0" smtClean="0">
                <a:solidFill>
                  <a:schemeClr val="tx1"/>
                </a:solidFill>
                <a:latin typeface="+mn-lt"/>
                <a:ea typeface="+mn-ea"/>
                <a:cs typeface="+mn-cs"/>
              </a:rPr>
              <a:t>Unpublished doctoral dissertation. College Station, TX: Texas</a:t>
            </a:r>
          </a:p>
          <a:p>
            <a:r>
              <a:rPr lang="en-US" sz="1200" kern="1200" baseline="0" dirty="0" smtClean="0">
                <a:solidFill>
                  <a:schemeClr val="tx1"/>
                </a:solidFill>
                <a:latin typeface="+mn-lt"/>
                <a:ea typeface="+mn-ea"/>
                <a:cs typeface="+mn-cs"/>
              </a:rPr>
              <a:t>A&amp;M University.</a:t>
            </a:r>
            <a:endParaRPr lang="en-US" dirty="0" smtClean="0">
              <a:latin typeface="Arial"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DE041820-9135-4601-B439-35ADB89228DC}" type="slidenum">
              <a:rPr lang="en-US" smtClean="0">
                <a:ea typeface="ＭＳ Ｐゴシック" pitchFamily="34" charset="-128"/>
              </a:rPr>
              <a:pPr/>
              <a:t>13</a:t>
            </a:fld>
            <a:endParaRPr lang="en-US" smtClean="0">
              <a:ea typeface="ＭＳ Ｐゴシック" pitchFamily="34" charset="-128"/>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pitchFamily="34" charset="-128"/>
              </a:rPr>
              <a:t>THE TRIANGLE ITSELF IS BECOMING</a:t>
            </a:r>
            <a:r>
              <a:rPr lang="en-US" baseline="0" dirty="0" smtClean="0">
                <a:latin typeface="Arial" charset="0"/>
                <a:ea typeface="ＭＳ Ｐゴシック" pitchFamily="34" charset="-128"/>
              </a:rPr>
              <a:t> MORE URBAN</a:t>
            </a:r>
          </a:p>
          <a:p>
            <a:pPr eaLnBrk="1" hangingPunct="1"/>
            <a:endParaRPr lang="en-US" baseline="0" dirty="0" smtClean="0">
              <a:latin typeface="Arial" charset="0"/>
              <a:ea typeface="ＭＳ Ｐゴシック" pitchFamily="34" charset="-128"/>
            </a:endParaRPr>
          </a:p>
          <a:p>
            <a:r>
              <a:rPr lang="en-US" sz="1200" kern="1200" baseline="0" dirty="0" err="1" smtClean="0">
                <a:solidFill>
                  <a:schemeClr val="tx1"/>
                </a:solidFill>
                <a:latin typeface="+mn-lt"/>
                <a:ea typeface="+mn-ea"/>
                <a:cs typeface="+mn-cs"/>
              </a:rPr>
              <a:t>Gavinha</a:t>
            </a:r>
            <a:r>
              <a:rPr lang="en-US" sz="1200" kern="1200" baseline="0" dirty="0" smtClean="0">
                <a:solidFill>
                  <a:schemeClr val="tx1"/>
                </a:solidFill>
                <a:latin typeface="+mn-lt"/>
                <a:ea typeface="+mn-ea"/>
                <a:cs typeface="+mn-cs"/>
              </a:rPr>
              <a:t> J. 2007. Globalization and the Texas Metropolises:</a:t>
            </a:r>
          </a:p>
          <a:p>
            <a:r>
              <a:rPr lang="en-US" sz="1200" kern="1200" baseline="0" dirty="0" smtClean="0">
                <a:solidFill>
                  <a:schemeClr val="tx1"/>
                </a:solidFill>
                <a:latin typeface="+mn-lt"/>
                <a:ea typeface="+mn-ea"/>
                <a:cs typeface="+mn-cs"/>
              </a:rPr>
              <a:t>Competition and </a:t>
            </a:r>
            <a:r>
              <a:rPr lang="en-US" sz="1200" kern="1200" baseline="0" dirty="0" err="1" smtClean="0">
                <a:solidFill>
                  <a:schemeClr val="tx1"/>
                </a:solidFill>
                <a:latin typeface="+mn-lt"/>
                <a:ea typeface="+mn-ea"/>
                <a:cs typeface="+mn-cs"/>
              </a:rPr>
              <a:t>complementarity</a:t>
            </a:r>
            <a:r>
              <a:rPr lang="en-US" sz="1200" kern="1200" baseline="0" dirty="0" smtClean="0">
                <a:solidFill>
                  <a:schemeClr val="tx1"/>
                </a:solidFill>
                <a:latin typeface="+mn-lt"/>
                <a:ea typeface="+mn-ea"/>
                <a:cs typeface="+mn-cs"/>
              </a:rPr>
              <a:t> in the Texas Urban Triangle.</a:t>
            </a:r>
          </a:p>
          <a:p>
            <a:r>
              <a:rPr lang="en-US" sz="1200" kern="1200" baseline="0" dirty="0" smtClean="0">
                <a:solidFill>
                  <a:schemeClr val="tx1"/>
                </a:solidFill>
                <a:latin typeface="+mn-lt"/>
                <a:ea typeface="+mn-ea"/>
                <a:cs typeface="+mn-cs"/>
              </a:rPr>
              <a:t>Unpublished doctoral dissertation. College Station, TX: Texas</a:t>
            </a:r>
          </a:p>
          <a:p>
            <a:r>
              <a:rPr lang="en-US" sz="1200" kern="1200" baseline="0" dirty="0" smtClean="0">
                <a:solidFill>
                  <a:schemeClr val="tx1"/>
                </a:solidFill>
                <a:latin typeface="+mn-lt"/>
                <a:ea typeface="+mn-ea"/>
                <a:cs typeface="+mn-cs"/>
              </a:rPr>
              <a:t>A&amp;M University.</a:t>
            </a:r>
            <a:endParaRPr lang="en-US" dirty="0" smtClean="0">
              <a:latin typeface="Arial"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1/26/2009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1/26/2009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1/26/2009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Macintosh%20HD:Users:mneuman:Documents:research:Texas%20Urban%20Triangle:Final%2011%20x%2017%20report%20and%20summary:2%20a%20Population%20final%20draft.doc!OLE_LINK2" TargetMode="Externa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OLE_LINK3" TargetMode="Externa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0.emf"/><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jpeg"/><Relationship Id="rId7" Type="http://schemas.openxmlformats.org/officeDocument/2006/relationships/hyperlink" Target="http://upload.wikimedia.org/wikipedia/commons/9/9f/TS_Allison_Texas_flooding.jpg"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hyperlink" Target="http://upload.wikimedia.org/wikipedia/commons/b/ba/Tropical_Storm_Allison-_Peak.JPG" TargetMode="External"/><Relationship Id="rId4" Type="http://schemas.openxmlformats.org/officeDocument/2006/relationships/image" Target="../media/image26.png"/><Relationship Id="rId9"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0.emf"/></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5.emf"/><Relationship Id="rId4" Type="http://schemas.openxmlformats.org/officeDocument/2006/relationships/image" Target="../media/image46.emf"/></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17463"/>
            <a:ext cx="9144000" cy="1319213"/>
            <a:chOff x="0" y="-96"/>
            <a:chExt cx="5760" cy="831"/>
          </a:xfrm>
        </p:grpSpPr>
        <p:sp>
          <p:nvSpPr>
            <p:cNvPr id="4113" name="Text Box 3"/>
            <p:cNvSpPr txBox="1">
              <a:spLocks noChangeArrowheads="1"/>
            </p:cNvSpPr>
            <p:nvPr/>
          </p:nvSpPr>
          <p:spPr bwMode="auto">
            <a:xfrm>
              <a:off x="0" y="192"/>
              <a:ext cx="5760" cy="54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sz="2000" b="1" dirty="0">
                  <a:solidFill>
                    <a:srgbClr val="990000"/>
                  </a:solidFill>
                  <a:latin typeface="Perpetua Titling MT" pitchFamily="18" charset="0"/>
                </a:rPr>
                <a:t>   TEXAS URBAN TRIANGLE:</a:t>
              </a:r>
            </a:p>
            <a:p>
              <a:pPr>
                <a:spcBef>
                  <a:spcPct val="50000"/>
                </a:spcBef>
              </a:pPr>
              <a:r>
                <a:rPr lang="en-US" sz="2000" b="1" dirty="0">
                  <a:solidFill>
                    <a:srgbClr val="990000"/>
                  </a:solidFill>
                  <a:latin typeface="Perpetua Titling MT" pitchFamily="18" charset="0"/>
                </a:rPr>
                <a:t>                       FRAMEWORK FOR FUTURE GROWTH</a:t>
              </a:r>
            </a:p>
          </p:txBody>
        </p:sp>
        <p:pic>
          <p:nvPicPr>
            <p:cNvPr id="4114" name="Picture 4" descr="tut_log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grpSp>
        <p:nvGrpSpPr>
          <p:cNvPr id="3" name="Group 12"/>
          <p:cNvGrpSpPr>
            <a:grpSpLocks/>
          </p:cNvGrpSpPr>
          <p:nvPr/>
        </p:nvGrpSpPr>
        <p:grpSpPr bwMode="auto">
          <a:xfrm>
            <a:off x="228600" y="1782763"/>
            <a:ext cx="6172200" cy="4922837"/>
            <a:chOff x="0" y="979"/>
            <a:chExt cx="4128" cy="3341"/>
          </a:xfrm>
        </p:grpSpPr>
        <p:pic>
          <p:nvPicPr>
            <p:cNvPr id="4107" name="Picture 13" descr="Elevation_slide"/>
            <p:cNvPicPr>
              <a:picLocks noChangeAspect="1" noChangeArrowheads="1"/>
            </p:cNvPicPr>
            <p:nvPr/>
          </p:nvPicPr>
          <p:blipFill>
            <a:blip r:embed="rId3"/>
            <a:srcRect/>
            <a:stretch>
              <a:fillRect/>
            </a:stretch>
          </p:blipFill>
          <p:spPr bwMode="auto">
            <a:xfrm>
              <a:off x="0" y="979"/>
              <a:ext cx="4128" cy="3341"/>
            </a:xfrm>
            <a:prstGeom prst="rect">
              <a:avLst/>
            </a:prstGeom>
            <a:noFill/>
            <a:ln w="9525">
              <a:noFill/>
              <a:miter lim="800000"/>
              <a:headEnd/>
              <a:tailEnd/>
            </a:ln>
          </p:spPr>
        </p:pic>
        <p:sp>
          <p:nvSpPr>
            <p:cNvPr id="36878" name="Text Box 14"/>
            <p:cNvSpPr txBox="1">
              <a:spLocks noChangeArrowheads="1"/>
            </p:cNvSpPr>
            <p:nvPr/>
          </p:nvSpPr>
          <p:spPr bwMode="auto">
            <a:xfrm>
              <a:off x="1599" y="1296"/>
              <a:ext cx="1159" cy="2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lIns="91427" tIns="45713" rIns="91427" bIns="45713">
              <a:spAutoFit/>
            </a:bodyPr>
            <a:lstStyle/>
            <a:p>
              <a:pPr algn="ctr" eaLnBrk="0" hangingPunct="0">
                <a:defRPr/>
              </a:pPr>
              <a:r>
                <a:rPr lang="en-US" altLang="zh-CN" sz="1600" b="1">
                  <a:solidFill>
                    <a:schemeClr val="bg1"/>
                  </a:solidFill>
                  <a:latin typeface="Helvetica" pitchFamily="-112" charset="0"/>
                  <a:ea typeface="SimSun" pitchFamily="2" charset="-122"/>
                </a:rPr>
                <a:t>Dallas/Ft. Worth</a:t>
              </a:r>
              <a:endParaRPr lang="en-US" altLang="zh-CN" sz="2400" b="1">
                <a:solidFill>
                  <a:schemeClr val="bg1"/>
                </a:solidFill>
                <a:latin typeface="Helvetica" pitchFamily="-112" charset="0"/>
                <a:ea typeface="SimSun" pitchFamily="2" charset="-122"/>
              </a:endParaRPr>
            </a:p>
          </p:txBody>
        </p:sp>
        <p:sp>
          <p:nvSpPr>
            <p:cNvPr id="36879" name="Text Box 15"/>
            <p:cNvSpPr txBox="1">
              <a:spLocks noChangeArrowheads="1"/>
            </p:cNvSpPr>
            <p:nvPr/>
          </p:nvSpPr>
          <p:spPr bwMode="auto">
            <a:xfrm>
              <a:off x="3101" y="3437"/>
              <a:ext cx="673" cy="2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lIns="91427" tIns="45713" rIns="91427" bIns="45713">
              <a:spAutoFit/>
            </a:bodyPr>
            <a:lstStyle/>
            <a:p>
              <a:pPr algn="ctr" eaLnBrk="0" hangingPunct="0">
                <a:defRPr/>
              </a:pPr>
              <a:r>
                <a:rPr lang="en-US" altLang="zh-CN" sz="1600" b="1">
                  <a:solidFill>
                    <a:schemeClr val="bg1"/>
                  </a:solidFill>
                  <a:latin typeface="Helvetica" pitchFamily="-112" charset="0"/>
                  <a:ea typeface="SimSun" pitchFamily="2" charset="-122"/>
                </a:rPr>
                <a:t>Houston</a:t>
              </a:r>
            </a:p>
          </p:txBody>
        </p:sp>
        <p:sp>
          <p:nvSpPr>
            <p:cNvPr id="36880" name="Text Box 16"/>
            <p:cNvSpPr txBox="1">
              <a:spLocks noChangeArrowheads="1"/>
            </p:cNvSpPr>
            <p:nvPr/>
          </p:nvSpPr>
          <p:spPr bwMode="auto">
            <a:xfrm>
              <a:off x="1125" y="3984"/>
              <a:ext cx="921" cy="2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lIns="91427" tIns="45713" rIns="91427" bIns="45713">
              <a:spAutoFit/>
            </a:bodyPr>
            <a:lstStyle/>
            <a:p>
              <a:pPr algn="ctr" eaLnBrk="0" hangingPunct="0">
                <a:defRPr/>
              </a:pPr>
              <a:r>
                <a:rPr lang="en-US" altLang="zh-CN" sz="1600" b="1">
                  <a:solidFill>
                    <a:schemeClr val="bg1"/>
                  </a:solidFill>
                  <a:latin typeface="Helvetica" pitchFamily="-112" charset="0"/>
                  <a:ea typeface="SimSun" pitchFamily="2" charset="-122"/>
                </a:rPr>
                <a:t>San Antonio</a:t>
              </a:r>
            </a:p>
          </p:txBody>
        </p:sp>
        <p:sp>
          <p:nvSpPr>
            <p:cNvPr id="36881" name="Text Box 17"/>
            <p:cNvSpPr txBox="1">
              <a:spLocks noChangeArrowheads="1"/>
            </p:cNvSpPr>
            <p:nvPr/>
          </p:nvSpPr>
          <p:spPr bwMode="auto">
            <a:xfrm>
              <a:off x="1616" y="3052"/>
              <a:ext cx="544" cy="2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lIns="91427" tIns="45713" rIns="91427" bIns="45713">
              <a:spAutoFit/>
            </a:bodyPr>
            <a:lstStyle/>
            <a:p>
              <a:pPr algn="ctr" eaLnBrk="0" hangingPunct="0">
                <a:defRPr/>
              </a:pPr>
              <a:r>
                <a:rPr lang="en-US" altLang="zh-CN" sz="1600" b="1">
                  <a:solidFill>
                    <a:schemeClr val="bg1"/>
                  </a:solidFill>
                  <a:latin typeface="Helvetica" pitchFamily="-112" charset="0"/>
                  <a:ea typeface="SimSun" pitchFamily="2" charset="-122"/>
                </a:rPr>
                <a:t>Austin</a:t>
              </a:r>
            </a:p>
          </p:txBody>
        </p:sp>
        <p:sp>
          <p:nvSpPr>
            <p:cNvPr id="36882" name="Text Box 18"/>
            <p:cNvSpPr txBox="1">
              <a:spLocks noChangeArrowheads="1"/>
            </p:cNvSpPr>
            <p:nvPr/>
          </p:nvSpPr>
          <p:spPr bwMode="auto">
            <a:xfrm>
              <a:off x="2475" y="2822"/>
              <a:ext cx="740" cy="16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lIns="91427" tIns="45713" rIns="91427" bIns="45713">
              <a:spAutoFit/>
            </a:bodyPr>
            <a:lstStyle/>
            <a:p>
              <a:pPr algn="ctr" eaLnBrk="0" hangingPunct="0">
                <a:defRPr/>
              </a:pPr>
              <a:r>
                <a:rPr lang="en-US" altLang="zh-CN" sz="1000" b="1">
                  <a:solidFill>
                    <a:schemeClr val="bg1"/>
                  </a:solidFill>
                  <a:latin typeface="Helvetica" pitchFamily="-112" charset="0"/>
                  <a:ea typeface="SimSun" pitchFamily="2" charset="-122"/>
                </a:rPr>
                <a:t>College Station</a:t>
              </a:r>
            </a:p>
          </p:txBody>
        </p:sp>
      </p:grpSp>
      <p:grpSp>
        <p:nvGrpSpPr>
          <p:cNvPr id="4" name="Group 21"/>
          <p:cNvGrpSpPr>
            <a:grpSpLocks/>
          </p:cNvGrpSpPr>
          <p:nvPr/>
        </p:nvGrpSpPr>
        <p:grpSpPr bwMode="auto">
          <a:xfrm>
            <a:off x="6553200" y="1828800"/>
            <a:ext cx="2438400" cy="4876800"/>
            <a:chOff x="4176" y="768"/>
            <a:chExt cx="1440" cy="2976"/>
          </a:xfrm>
        </p:grpSpPr>
        <p:grpSp>
          <p:nvGrpSpPr>
            <p:cNvPr id="5" name="Group 5"/>
            <p:cNvGrpSpPr>
              <a:grpSpLocks/>
            </p:cNvGrpSpPr>
            <p:nvPr/>
          </p:nvGrpSpPr>
          <p:grpSpPr bwMode="auto">
            <a:xfrm>
              <a:off x="4176" y="768"/>
              <a:ext cx="1440" cy="2976"/>
              <a:chOff x="336" y="1056"/>
              <a:chExt cx="4944" cy="2304"/>
            </a:xfrm>
          </p:grpSpPr>
          <p:sp>
            <p:nvSpPr>
              <p:cNvPr id="4105" name="Rectangle 6"/>
              <p:cNvSpPr>
                <a:spLocks noChangeArrowheads="1"/>
              </p:cNvSpPr>
              <p:nvPr/>
            </p:nvSpPr>
            <p:spPr bwMode="auto">
              <a:xfrm>
                <a:off x="432" y="1056"/>
                <a:ext cx="4848" cy="2208"/>
              </a:xfrm>
              <a:prstGeom prst="rect">
                <a:avLst/>
              </a:prstGeom>
              <a:solidFill>
                <a:srgbClr val="EAEAEA"/>
              </a:solidFill>
              <a:ln w="9525">
                <a:noFill/>
                <a:miter lim="800000"/>
                <a:headEnd/>
                <a:tailEnd/>
              </a:ln>
            </p:spPr>
            <p:txBody>
              <a:bodyPr wrap="none" anchor="ctr"/>
              <a:lstStyle/>
              <a:p>
                <a:endParaRPr lang="en-US"/>
              </a:p>
            </p:txBody>
          </p:sp>
          <p:sp>
            <p:nvSpPr>
              <p:cNvPr id="4106" name="Rectangle 7"/>
              <p:cNvSpPr>
                <a:spLocks noChangeArrowheads="1"/>
              </p:cNvSpPr>
              <p:nvPr/>
            </p:nvSpPr>
            <p:spPr bwMode="auto">
              <a:xfrm>
                <a:off x="336" y="1152"/>
                <a:ext cx="4848" cy="2208"/>
              </a:xfrm>
              <a:prstGeom prst="rect">
                <a:avLst/>
              </a:prstGeom>
              <a:gradFill rotWithShape="1">
                <a:gsLst>
                  <a:gs pos="0">
                    <a:srgbClr val="336699"/>
                  </a:gs>
                  <a:gs pos="100000">
                    <a:srgbClr val="6B90B5"/>
                  </a:gs>
                </a:gsLst>
                <a:lin ang="5400000" scaled="1"/>
              </a:gradFill>
              <a:ln w="9525">
                <a:noFill/>
                <a:miter lim="800000"/>
                <a:headEnd/>
                <a:tailEnd/>
              </a:ln>
            </p:spPr>
            <p:txBody>
              <a:bodyPr wrap="none" anchor="ctr"/>
              <a:lstStyle/>
              <a:p>
                <a:endParaRPr lang="en-US"/>
              </a:p>
            </p:txBody>
          </p:sp>
        </p:grpSp>
        <p:sp>
          <p:nvSpPr>
            <p:cNvPr id="4104" name="Rectangle 19"/>
            <p:cNvSpPr>
              <a:spLocks noChangeArrowheads="1"/>
            </p:cNvSpPr>
            <p:nvPr/>
          </p:nvSpPr>
          <p:spPr bwMode="auto">
            <a:xfrm>
              <a:off x="4272" y="960"/>
              <a:ext cx="1344" cy="2592"/>
            </a:xfrm>
            <a:prstGeom prst="rect">
              <a:avLst/>
            </a:prstGeom>
            <a:noFill/>
            <a:ln w="9525">
              <a:noFill/>
              <a:miter lim="800000"/>
              <a:headEnd/>
              <a:tailEnd/>
            </a:ln>
          </p:spPr>
          <p:txBody>
            <a:bodyPr>
              <a:spAutoFit/>
            </a:bodyPr>
            <a:lstStyle/>
            <a:p>
              <a:endParaRPr lang="en-US" b="1" dirty="0"/>
            </a:p>
            <a:p>
              <a:pPr algn="ctr"/>
              <a:r>
                <a:rPr lang="en-US" b="1" dirty="0"/>
                <a:t>Texas Urban Triangle Regional Analysis</a:t>
              </a:r>
            </a:p>
            <a:p>
              <a:endParaRPr lang="en-US" dirty="0" smtClean="0"/>
            </a:p>
            <a:p>
              <a:pPr algn="ctr"/>
              <a:r>
                <a:rPr lang="en-US" dirty="0" smtClean="0"/>
                <a:t>2006 - 2007</a:t>
              </a:r>
            </a:p>
            <a:p>
              <a:endParaRPr lang="en-US" dirty="0" smtClean="0"/>
            </a:p>
            <a:p>
              <a:r>
                <a:rPr lang="en-US" dirty="0" smtClean="0"/>
                <a:t>Plan 662 Prof Bright</a:t>
              </a:r>
            </a:p>
            <a:p>
              <a:r>
                <a:rPr lang="en-US" dirty="0" smtClean="0"/>
                <a:t>Plan 675 Prof Neuman</a:t>
              </a:r>
            </a:p>
            <a:p>
              <a:endParaRPr lang="en-US" dirty="0" smtClean="0"/>
            </a:p>
            <a:p>
              <a:r>
                <a:rPr lang="en-US" dirty="0" smtClean="0"/>
                <a:t>Dept. of Landscape</a:t>
              </a:r>
            </a:p>
            <a:p>
              <a:r>
                <a:rPr lang="en-US" dirty="0" smtClean="0"/>
                <a:t>Architecture and Urban Planning</a:t>
              </a:r>
            </a:p>
            <a:p>
              <a:r>
                <a:rPr lang="en-US" dirty="0"/>
                <a:t>Texas A&amp;M </a:t>
              </a:r>
              <a:r>
                <a:rPr lang="en-US" dirty="0" smtClean="0"/>
                <a:t>University</a:t>
              </a:r>
            </a:p>
            <a:p>
              <a:pPr algn="ctr"/>
              <a:endParaRPr lang="en-US" dirty="0" smtClean="0"/>
            </a:p>
            <a:p>
              <a:r>
                <a:rPr lang="en-US" dirty="0" smtClean="0"/>
                <a:t>Funded by SWUTC</a:t>
              </a:r>
              <a:endParaRPr lang="en-US" dirty="0"/>
            </a:p>
          </p:txBody>
        </p:sp>
      </p:grpSp>
      <p:sp>
        <p:nvSpPr>
          <p:cNvPr id="4101" name="Text Box 34"/>
          <p:cNvSpPr txBox="1">
            <a:spLocks noChangeArrowheads="1"/>
          </p:cNvSpPr>
          <p:nvPr/>
        </p:nvSpPr>
        <p:spPr bwMode="auto">
          <a:xfrm>
            <a:off x="3276600" y="3429000"/>
            <a:ext cx="838200"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Helvetica" pitchFamily="-112" charset="0"/>
                <a:ea typeface="SimSun" pitchFamily="2" charset="-122"/>
              </a:rPr>
              <a:t>Waco</a:t>
            </a:r>
          </a:p>
        </p:txBody>
      </p:sp>
      <p:sp>
        <p:nvSpPr>
          <p:cNvPr id="4102" name="Text Box 35"/>
          <p:cNvSpPr txBox="1">
            <a:spLocks noChangeArrowheads="1"/>
          </p:cNvSpPr>
          <p:nvPr/>
        </p:nvSpPr>
        <p:spPr bwMode="auto">
          <a:xfrm>
            <a:off x="2209800" y="3886200"/>
            <a:ext cx="838200"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Helvetica" pitchFamily="-112" charset="0"/>
                <a:ea typeface="SimSun" pitchFamily="2" charset="-122"/>
              </a:rPr>
              <a:t>Killeen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5" name="Rectangle 13"/>
          <p:cNvSpPr>
            <a:spLocks noChangeArrowheads="1"/>
          </p:cNvSpPr>
          <p:nvPr/>
        </p:nvSpPr>
        <p:spPr bwMode="auto">
          <a:xfrm>
            <a:off x="457200" y="762000"/>
            <a:ext cx="7848600" cy="57150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2"/>
          <p:cNvGrpSpPr>
            <a:grpSpLocks/>
          </p:cNvGrpSpPr>
          <p:nvPr/>
        </p:nvGrpSpPr>
        <p:grpSpPr bwMode="auto">
          <a:xfrm>
            <a:off x="0" y="-228600"/>
            <a:ext cx="9144000" cy="1143000"/>
            <a:chOff x="0" y="-96"/>
            <a:chExt cx="5760" cy="720"/>
          </a:xfrm>
        </p:grpSpPr>
        <p:sp>
          <p:nvSpPr>
            <p:cNvPr id="26639" name="Text Box 3"/>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TEXAS URBAN TRIANGLE Counties, 2007</a:t>
              </a:r>
            </a:p>
          </p:txBody>
        </p:sp>
        <p:pic>
          <p:nvPicPr>
            <p:cNvPr id="26640" name="Picture 4"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grpSp>
        <p:nvGrpSpPr>
          <p:cNvPr id="3" name="Group 17"/>
          <p:cNvGrpSpPr>
            <a:grpSpLocks/>
          </p:cNvGrpSpPr>
          <p:nvPr/>
        </p:nvGrpSpPr>
        <p:grpSpPr bwMode="auto">
          <a:xfrm>
            <a:off x="1143000" y="914400"/>
            <a:ext cx="6705600" cy="5410200"/>
            <a:chOff x="1056" y="768"/>
            <a:chExt cx="3648" cy="3063"/>
          </a:xfrm>
        </p:grpSpPr>
        <p:grpSp>
          <p:nvGrpSpPr>
            <p:cNvPr id="4" name="Group 15"/>
            <p:cNvGrpSpPr>
              <a:grpSpLocks/>
            </p:cNvGrpSpPr>
            <p:nvPr/>
          </p:nvGrpSpPr>
          <p:grpSpPr bwMode="auto">
            <a:xfrm>
              <a:off x="1056" y="768"/>
              <a:ext cx="3574" cy="3063"/>
              <a:chOff x="1070" y="805"/>
              <a:chExt cx="3574" cy="3063"/>
            </a:xfrm>
          </p:grpSpPr>
          <p:pic>
            <p:nvPicPr>
              <p:cNvPr id="26631" name="Picture 5" descr="tut_map"/>
              <p:cNvPicPr>
                <a:picLocks noChangeAspect="1" noChangeArrowheads="1"/>
              </p:cNvPicPr>
              <p:nvPr/>
            </p:nvPicPr>
            <p:blipFill>
              <a:blip r:embed="rId4"/>
              <a:srcRect r="6273"/>
              <a:stretch>
                <a:fillRect/>
              </a:stretch>
            </p:blipFill>
            <p:spPr bwMode="auto">
              <a:xfrm>
                <a:off x="1070" y="805"/>
                <a:ext cx="3574" cy="3063"/>
              </a:xfrm>
              <a:prstGeom prst="rect">
                <a:avLst/>
              </a:prstGeom>
              <a:noFill/>
              <a:ln w="9525">
                <a:noFill/>
                <a:miter lim="800000"/>
                <a:headEnd/>
                <a:tailEnd/>
              </a:ln>
            </p:spPr>
          </p:pic>
          <p:grpSp>
            <p:nvGrpSpPr>
              <p:cNvPr id="5" name="Group 6"/>
              <p:cNvGrpSpPr>
                <a:grpSpLocks/>
              </p:cNvGrpSpPr>
              <p:nvPr/>
            </p:nvGrpSpPr>
            <p:grpSpPr bwMode="auto">
              <a:xfrm>
                <a:off x="3197" y="1872"/>
                <a:ext cx="1171" cy="912"/>
                <a:chOff x="3072" y="2016"/>
                <a:chExt cx="1152" cy="864"/>
              </a:xfrm>
            </p:grpSpPr>
            <p:grpSp>
              <p:nvGrpSpPr>
                <p:cNvPr id="6" name="Group 7"/>
                <p:cNvGrpSpPr>
                  <a:grpSpLocks/>
                </p:cNvGrpSpPr>
                <p:nvPr/>
              </p:nvGrpSpPr>
              <p:grpSpPr bwMode="auto">
                <a:xfrm>
                  <a:off x="3072" y="2016"/>
                  <a:ext cx="1152" cy="864"/>
                  <a:chOff x="774" y="1032"/>
                  <a:chExt cx="3918" cy="2376"/>
                </a:xfrm>
              </p:grpSpPr>
              <p:sp>
                <p:nvSpPr>
                  <p:cNvPr id="26635" name="Freeform 8"/>
                  <p:cNvSpPr>
                    <a:spLocks/>
                  </p:cNvSpPr>
                  <p:nvPr/>
                </p:nvSpPr>
                <p:spPr bwMode="auto">
                  <a:xfrm>
                    <a:off x="774" y="1032"/>
                    <a:ext cx="1187" cy="2316"/>
                  </a:xfrm>
                  <a:custGeom>
                    <a:avLst/>
                    <a:gdLst>
                      <a:gd name="T0" fmla="*/ 0 w 1187"/>
                      <a:gd name="T1" fmla="*/ 2316 h 2316"/>
                      <a:gd name="T2" fmla="*/ 84 w 1187"/>
                      <a:gd name="T3" fmla="*/ 2268 h 2316"/>
                      <a:gd name="T4" fmla="*/ 132 w 1187"/>
                      <a:gd name="T5" fmla="*/ 2238 h 2316"/>
                      <a:gd name="T6" fmla="*/ 210 w 1187"/>
                      <a:gd name="T7" fmla="*/ 2214 h 2316"/>
                      <a:gd name="T8" fmla="*/ 306 w 1187"/>
                      <a:gd name="T9" fmla="*/ 2178 h 2316"/>
                      <a:gd name="T10" fmla="*/ 378 w 1187"/>
                      <a:gd name="T11" fmla="*/ 2136 h 2316"/>
                      <a:gd name="T12" fmla="*/ 450 w 1187"/>
                      <a:gd name="T13" fmla="*/ 2076 h 2316"/>
                      <a:gd name="T14" fmla="*/ 510 w 1187"/>
                      <a:gd name="T15" fmla="*/ 2016 h 2316"/>
                      <a:gd name="T16" fmla="*/ 534 w 1187"/>
                      <a:gd name="T17" fmla="*/ 1980 h 2316"/>
                      <a:gd name="T18" fmla="*/ 558 w 1187"/>
                      <a:gd name="T19" fmla="*/ 1860 h 2316"/>
                      <a:gd name="T20" fmla="*/ 582 w 1187"/>
                      <a:gd name="T21" fmla="*/ 1812 h 2316"/>
                      <a:gd name="T22" fmla="*/ 594 w 1187"/>
                      <a:gd name="T23" fmla="*/ 1770 h 2316"/>
                      <a:gd name="T24" fmla="*/ 618 w 1187"/>
                      <a:gd name="T25" fmla="*/ 1734 h 2316"/>
                      <a:gd name="T26" fmla="*/ 648 w 1187"/>
                      <a:gd name="T27" fmla="*/ 1674 h 2316"/>
                      <a:gd name="T28" fmla="*/ 666 w 1187"/>
                      <a:gd name="T29" fmla="*/ 1620 h 2316"/>
                      <a:gd name="T30" fmla="*/ 678 w 1187"/>
                      <a:gd name="T31" fmla="*/ 1560 h 2316"/>
                      <a:gd name="T32" fmla="*/ 714 w 1187"/>
                      <a:gd name="T33" fmla="*/ 1524 h 2316"/>
                      <a:gd name="T34" fmla="*/ 756 w 1187"/>
                      <a:gd name="T35" fmla="*/ 1470 h 2316"/>
                      <a:gd name="T36" fmla="*/ 768 w 1187"/>
                      <a:gd name="T37" fmla="*/ 1452 h 2316"/>
                      <a:gd name="T38" fmla="*/ 786 w 1187"/>
                      <a:gd name="T39" fmla="*/ 1440 h 2316"/>
                      <a:gd name="T40" fmla="*/ 822 w 1187"/>
                      <a:gd name="T41" fmla="*/ 1362 h 2316"/>
                      <a:gd name="T42" fmla="*/ 828 w 1187"/>
                      <a:gd name="T43" fmla="*/ 1344 h 2316"/>
                      <a:gd name="T44" fmla="*/ 864 w 1187"/>
                      <a:gd name="T45" fmla="*/ 1332 h 2316"/>
                      <a:gd name="T46" fmla="*/ 900 w 1187"/>
                      <a:gd name="T47" fmla="*/ 1218 h 2316"/>
                      <a:gd name="T48" fmla="*/ 930 w 1187"/>
                      <a:gd name="T49" fmla="*/ 1128 h 2316"/>
                      <a:gd name="T50" fmla="*/ 966 w 1187"/>
                      <a:gd name="T51" fmla="*/ 1062 h 2316"/>
                      <a:gd name="T52" fmla="*/ 1032 w 1187"/>
                      <a:gd name="T53" fmla="*/ 966 h 2316"/>
                      <a:gd name="T54" fmla="*/ 1080 w 1187"/>
                      <a:gd name="T55" fmla="*/ 786 h 2316"/>
                      <a:gd name="T56" fmla="*/ 1122 w 1187"/>
                      <a:gd name="T57" fmla="*/ 690 h 2316"/>
                      <a:gd name="T58" fmla="*/ 1158 w 1187"/>
                      <a:gd name="T59" fmla="*/ 630 h 2316"/>
                      <a:gd name="T60" fmla="*/ 1164 w 1187"/>
                      <a:gd name="T61" fmla="*/ 606 h 2316"/>
                      <a:gd name="T62" fmla="*/ 1182 w 1187"/>
                      <a:gd name="T63" fmla="*/ 594 h 2316"/>
                      <a:gd name="T64" fmla="*/ 1164 w 1187"/>
                      <a:gd name="T65" fmla="*/ 510 h 2316"/>
                      <a:gd name="T66" fmla="*/ 1086 w 1187"/>
                      <a:gd name="T67" fmla="*/ 330 h 2316"/>
                      <a:gd name="T68" fmla="*/ 1038 w 1187"/>
                      <a:gd name="T69" fmla="*/ 264 h 2316"/>
                      <a:gd name="T70" fmla="*/ 996 w 1187"/>
                      <a:gd name="T71" fmla="*/ 222 h 2316"/>
                      <a:gd name="T72" fmla="*/ 918 w 1187"/>
                      <a:gd name="T73" fmla="*/ 96 h 2316"/>
                      <a:gd name="T74" fmla="*/ 906 w 1187"/>
                      <a:gd name="T75" fmla="*/ 0 h 23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87"/>
                      <a:gd name="T115" fmla="*/ 0 h 2316"/>
                      <a:gd name="T116" fmla="*/ 1187 w 1187"/>
                      <a:gd name="T117" fmla="*/ 2316 h 23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87" h="2316">
                        <a:moveTo>
                          <a:pt x="0" y="2316"/>
                        </a:moveTo>
                        <a:cubicBezTo>
                          <a:pt x="11" y="2282"/>
                          <a:pt x="53" y="2280"/>
                          <a:pt x="84" y="2268"/>
                        </a:cubicBezTo>
                        <a:cubicBezTo>
                          <a:pt x="140" y="2247"/>
                          <a:pt x="75" y="2266"/>
                          <a:pt x="132" y="2238"/>
                        </a:cubicBezTo>
                        <a:cubicBezTo>
                          <a:pt x="155" y="2227"/>
                          <a:pt x="185" y="2220"/>
                          <a:pt x="210" y="2214"/>
                        </a:cubicBezTo>
                        <a:cubicBezTo>
                          <a:pt x="239" y="2195"/>
                          <a:pt x="273" y="2189"/>
                          <a:pt x="306" y="2178"/>
                        </a:cubicBezTo>
                        <a:cubicBezTo>
                          <a:pt x="332" y="2169"/>
                          <a:pt x="351" y="2145"/>
                          <a:pt x="378" y="2136"/>
                        </a:cubicBezTo>
                        <a:cubicBezTo>
                          <a:pt x="398" y="2106"/>
                          <a:pt x="419" y="2092"/>
                          <a:pt x="450" y="2076"/>
                        </a:cubicBezTo>
                        <a:cubicBezTo>
                          <a:pt x="465" y="2054"/>
                          <a:pt x="488" y="2031"/>
                          <a:pt x="510" y="2016"/>
                        </a:cubicBezTo>
                        <a:cubicBezTo>
                          <a:pt x="518" y="2004"/>
                          <a:pt x="533" y="1994"/>
                          <a:pt x="534" y="1980"/>
                        </a:cubicBezTo>
                        <a:cubicBezTo>
                          <a:pt x="538" y="1940"/>
                          <a:pt x="535" y="1894"/>
                          <a:pt x="558" y="1860"/>
                        </a:cubicBezTo>
                        <a:cubicBezTo>
                          <a:pt x="570" y="1812"/>
                          <a:pt x="555" y="1860"/>
                          <a:pt x="582" y="1812"/>
                        </a:cubicBezTo>
                        <a:cubicBezTo>
                          <a:pt x="594" y="1791"/>
                          <a:pt x="582" y="1793"/>
                          <a:pt x="594" y="1770"/>
                        </a:cubicBezTo>
                        <a:cubicBezTo>
                          <a:pt x="600" y="1757"/>
                          <a:pt x="618" y="1734"/>
                          <a:pt x="618" y="1734"/>
                        </a:cubicBezTo>
                        <a:cubicBezTo>
                          <a:pt x="625" y="1707"/>
                          <a:pt x="619" y="1684"/>
                          <a:pt x="648" y="1674"/>
                        </a:cubicBezTo>
                        <a:cubicBezTo>
                          <a:pt x="654" y="1656"/>
                          <a:pt x="660" y="1638"/>
                          <a:pt x="666" y="1620"/>
                        </a:cubicBezTo>
                        <a:cubicBezTo>
                          <a:pt x="672" y="1601"/>
                          <a:pt x="664" y="1574"/>
                          <a:pt x="678" y="1560"/>
                        </a:cubicBezTo>
                        <a:cubicBezTo>
                          <a:pt x="690" y="1548"/>
                          <a:pt x="702" y="1536"/>
                          <a:pt x="714" y="1524"/>
                        </a:cubicBezTo>
                        <a:cubicBezTo>
                          <a:pt x="733" y="1505"/>
                          <a:pt x="731" y="1486"/>
                          <a:pt x="756" y="1470"/>
                        </a:cubicBezTo>
                        <a:cubicBezTo>
                          <a:pt x="760" y="1464"/>
                          <a:pt x="763" y="1457"/>
                          <a:pt x="768" y="1452"/>
                        </a:cubicBezTo>
                        <a:cubicBezTo>
                          <a:pt x="773" y="1447"/>
                          <a:pt x="782" y="1446"/>
                          <a:pt x="786" y="1440"/>
                        </a:cubicBezTo>
                        <a:cubicBezTo>
                          <a:pt x="804" y="1411"/>
                          <a:pt x="801" y="1390"/>
                          <a:pt x="822" y="1362"/>
                        </a:cubicBezTo>
                        <a:cubicBezTo>
                          <a:pt x="824" y="1356"/>
                          <a:pt x="823" y="1348"/>
                          <a:pt x="828" y="1344"/>
                        </a:cubicBezTo>
                        <a:cubicBezTo>
                          <a:pt x="838" y="1337"/>
                          <a:pt x="864" y="1332"/>
                          <a:pt x="864" y="1332"/>
                        </a:cubicBezTo>
                        <a:cubicBezTo>
                          <a:pt x="871" y="1291"/>
                          <a:pt x="891" y="1259"/>
                          <a:pt x="900" y="1218"/>
                        </a:cubicBezTo>
                        <a:cubicBezTo>
                          <a:pt x="908" y="1183"/>
                          <a:pt x="898" y="1149"/>
                          <a:pt x="930" y="1128"/>
                        </a:cubicBezTo>
                        <a:cubicBezTo>
                          <a:pt x="944" y="1107"/>
                          <a:pt x="948" y="1080"/>
                          <a:pt x="966" y="1062"/>
                        </a:cubicBezTo>
                        <a:cubicBezTo>
                          <a:pt x="994" y="1034"/>
                          <a:pt x="1020" y="1003"/>
                          <a:pt x="1032" y="966"/>
                        </a:cubicBezTo>
                        <a:cubicBezTo>
                          <a:pt x="1039" y="903"/>
                          <a:pt x="1044" y="840"/>
                          <a:pt x="1080" y="786"/>
                        </a:cubicBezTo>
                        <a:cubicBezTo>
                          <a:pt x="1089" y="752"/>
                          <a:pt x="1092" y="710"/>
                          <a:pt x="1122" y="690"/>
                        </a:cubicBezTo>
                        <a:cubicBezTo>
                          <a:pt x="1130" y="667"/>
                          <a:pt x="1145" y="650"/>
                          <a:pt x="1158" y="630"/>
                        </a:cubicBezTo>
                        <a:cubicBezTo>
                          <a:pt x="1160" y="622"/>
                          <a:pt x="1159" y="613"/>
                          <a:pt x="1164" y="606"/>
                        </a:cubicBezTo>
                        <a:cubicBezTo>
                          <a:pt x="1168" y="600"/>
                          <a:pt x="1181" y="601"/>
                          <a:pt x="1182" y="594"/>
                        </a:cubicBezTo>
                        <a:cubicBezTo>
                          <a:pt x="1187" y="570"/>
                          <a:pt x="1171" y="532"/>
                          <a:pt x="1164" y="510"/>
                        </a:cubicBezTo>
                        <a:cubicBezTo>
                          <a:pt x="1144" y="449"/>
                          <a:pt x="1133" y="377"/>
                          <a:pt x="1086" y="330"/>
                        </a:cubicBezTo>
                        <a:cubicBezTo>
                          <a:pt x="1076" y="301"/>
                          <a:pt x="1063" y="281"/>
                          <a:pt x="1038" y="264"/>
                        </a:cubicBezTo>
                        <a:cubicBezTo>
                          <a:pt x="1010" y="223"/>
                          <a:pt x="1028" y="233"/>
                          <a:pt x="996" y="222"/>
                        </a:cubicBezTo>
                        <a:cubicBezTo>
                          <a:pt x="980" y="175"/>
                          <a:pt x="933" y="142"/>
                          <a:pt x="918" y="96"/>
                        </a:cubicBezTo>
                        <a:cubicBezTo>
                          <a:pt x="900" y="41"/>
                          <a:pt x="906" y="73"/>
                          <a:pt x="906" y="0"/>
                        </a:cubicBezTo>
                      </a:path>
                    </a:pathLst>
                  </a:custGeom>
                  <a:noFill/>
                  <a:ln w="38100">
                    <a:solidFill>
                      <a:schemeClr val="accent2"/>
                    </a:solidFill>
                    <a:round/>
                    <a:headEnd/>
                    <a:tailEnd/>
                  </a:ln>
                </p:spPr>
                <p:txBody>
                  <a:bodyPr/>
                  <a:lstStyle/>
                  <a:p>
                    <a:endParaRPr lang="en-US"/>
                  </a:p>
                </p:txBody>
              </p:sp>
              <p:sp>
                <p:nvSpPr>
                  <p:cNvPr id="26636" name="Freeform 9"/>
                  <p:cNvSpPr>
                    <a:spLocks/>
                  </p:cNvSpPr>
                  <p:nvPr/>
                </p:nvSpPr>
                <p:spPr bwMode="auto">
                  <a:xfrm>
                    <a:off x="792" y="2826"/>
                    <a:ext cx="3900" cy="524"/>
                  </a:xfrm>
                  <a:custGeom>
                    <a:avLst/>
                    <a:gdLst>
                      <a:gd name="T0" fmla="*/ 0 w 3900"/>
                      <a:gd name="T1" fmla="*/ 522 h 524"/>
                      <a:gd name="T2" fmla="*/ 264 w 3900"/>
                      <a:gd name="T3" fmla="*/ 504 h 524"/>
                      <a:gd name="T4" fmla="*/ 468 w 3900"/>
                      <a:gd name="T5" fmla="*/ 432 h 524"/>
                      <a:gd name="T6" fmla="*/ 582 w 3900"/>
                      <a:gd name="T7" fmla="*/ 396 h 524"/>
                      <a:gd name="T8" fmla="*/ 864 w 3900"/>
                      <a:gd name="T9" fmla="*/ 372 h 524"/>
                      <a:gd name="T10" fmla="*/ 1086 w 3900"/>
                      <a:gd name="T11" fmla="*/ 354 h 524"/>
                      <a:gd name="T12" fmla="*/ 1452 w 3900"/>
                      <a:gd name="T13" fmla="*/ 336 h 524"/>
                      <a:gd name="T14" fmla="*/ 1620 w 3900"/>
                      <a:gd name="T15" fmla="*/ 324 h 524"/>
                      <a:gd name="T16" fmla="*/ 1692 w 3900"/>
                      <a:gd name="T17" fmla="*/ 306 h 524"/>
                      <a:gd name="T18" fmla="*/ 1848 w 3900"/>
                      <a:gd name="T19" fmla="*/ 300 h 524"/>
                      <a:gd name="T20" fmla="*/ 2034 w 3900"/>
                      <a:gd name="T21" fmla="*/ 252 h 524"/>
                      <a:gd name="T22" fmla="*/ 2196 w 3900"/>
                      <a:gd name="T23" fmla="*/ 234 h 524"/>
                      <a:gd name="T24" fmla="*/ 2562 w 3900"/>
                      <a:gd name="T25" fmla="*/ 252 h 524"/>
                      <a:gd name="T26" fmla="*/ 3072 w 3900"/>
                      <a:gd name="T27" fmla="*/ 228 h 524"/>
                      <a:gd name="T28" fmla="*/ 3132 w 3900"/>
                      <a:gd name="T29" fmla="*/ 198 h 524"/>
                      <a:gd name="T30" fmla="*/ 3252 w 3900"/>
                      <a:gd name="T31" fmla="*/ 168 h 524"/>
                      <a:gd name="T32" fmla="*/ 3264 w 3900"/>
                      <a:gd name="T33" fmla="*/ 150 h 524"/>
                      <a:gd name="T34" fmla="*/ 3318 w 3900"/>
                      <a:gd name="T35" fmla="*/ 132 h 524"/>
                      <a:gd name="T36" fmla="*/ 3396 w 3900"/>
                      <a:gd name="T37" fmla="*/ 102 h 524"/>
                      <a:gd name="T38" fmla="*/ 3582 w 3900"/>
                      <a:gd name="T39" fmla="*/ 36 h 524"/>
                      <a:gd name="T40" fmla="*/ 3828 w 3900"/>
                      <a:gd name="T41" fmla="*/ 12 h 524"/>
                      <a:gd name="T42" fmla="*/ 3900 w 3900"/>
                      <a:gd name="T43" fmla="*/ 0 h 5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00"/>
                      <a:gd name="T67" fmla="*/ 0 h 524"/>
                      <a:gd name="T68" fmla="*/ 3900 w 3900"/>
                      <a:gd name="T69" fmla="*/ 524 h 5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00" h="524">
                        <a:moveTo>
                          <a:pt x="0" y="522"/>
                        </a:moveTo>
                        <a:cubicBezTo>
                          <a:pt x="20" y="521"/>
                          <a:pt x="203" y="524"/>
                          <a:pt x="264" y="504"/>
                        </a:cubicBezTo>
                        <a:cubicBezTo>
                          <a:pt x="333" y="481"/>
                          <a:pt x="398" y="453"/>
                          <a:pt x="468" y="432"/>
                        </a:cubicBezTo>
                        <a:cubicBezTo>
                          <a:pt x="501" y="422"/>
                          <a:pt x="548" y="398"/>
                          <a:pt x="582" y="396"/>
                        </a:cubicBezTo>
                        <a:cubicBezTo>
                          <a:pt x="676" y="389"/>
                          <a:pt x="770" y="382"/>
                          <a:pt x="864" y="372"/>
                        </a:cubicBezTo>
                        <a:cubicBezTo>
                          <a:pt x="937" y="348"/>
                          <a:pt x="1005" y="357"/>
                          <a:pt x="1086" y="354"/>
                        </a:cubicBezTo>
                        <a:cubicBezTo>
                          <a:pt x="1208" y="342"/>
                          <a:pt x="1330" y="346"/>
                          <a:pt x="1452" y="336"/>
                        </a:cubicBezTo>
                        <a:cubicBezTo>
                          <a:pt x="1520" y="313"/>
                          <a:pt x="1445" y="337"/>
                          <a:pt x="1620" y="324"/>
                        </a:cubicBezTo>
                        <a:cubicBezTo>
                          <a:pt x="1643" y="322"/>
                          <a:pt x="1669" y="308"/>
                          <a:pt x="1692" y="306"/>
                        </a:cubicBezTo>
                        <a:cubicBezTo>
                          <a:pt x="1744" y="302"/>
                          <a:pt x="1796" y="302"/>
                          <a:pt x="1848" y="300"/>
                        </a:cubicBezTo>
                        <a:cubicBezTo>
                          <a:pt x="1911" y="292"/>
                          <a:pt x="1970" y="261"/>
                          <a:pt x="2034" y="252"/>
                        </a:cubicBezTo>
                        <a:cubicBezTo>
                          <a:pt x="2088" y="245"/>
                          <a:pt x="2142" y="241"/>
                          <a:pt x="2196" y="234"/>
                        </a:cubicBezTo>
                        <a:cubicBezTo>
                          <a:pt x="2282" y="236"/>
                          <a:pt x="2455" y="225"/>
                          <a:pt x="2562" y="252"/>
                        </a:cubicBezTo>
                        <a:cubicBezTo>
                          <a:pt x="2788" y="248"/>
                          <a:pt x="2886" y="239"/>
                          <a:pt x="3072" y="228"/>
                        </a:cubicBezTo>
                        <a:cubicBezTo>
                          <a:pt x="3094" y="221"/>
                          <a:pt x="3110" y="207"/>
                          <a:pt x="3132" y="198"/>
                        </a:cubicBezTo>
                        <a:cubicBezTo>
                          <a:pt x="3172" y="182"/>
                          <a:pt x="3210" y="178"/>
                          <a:pt x="3252" y="168"/>
                        </a:cubicBezTo>
                        <a:cubicBezTo>
                          <a:pt x="3256" y="162"/>
                          <a:pt x="3258" y="154"/>
                          <a:pt x="3264" y="150"/>
                        </a:cubicBezTo>
                        <a:cubicBezTo>
                          <a:pt x="3280" y="140"/>
                          <a:pt x="3300" y="138"/>
                          <a:pt x="3318" y="132"/>
                        </a:cubicBezTo>
                        <a:cubicBezTo>
                          <a:pt x="3345" y="123"/>
                          <a:pt x="3369" y="109"/>
                          <a:pt x="3396" y="102"/>
                        </a:cubicBezTo>
                        <a:cubicBezTo>
                          <a:pt x="3480" y="18"/>
                          <a:pt x="3411" y="45"/>
                          <a:pt x="3582" y="36"/>
                        </a:cubicBezTo>
                        <a:cubicBezTo>
                          <a:pt x="3662" y="9"/>
                          <a:pt x="3744" y="15"/>
                          <a:pt x="3828" y="12"/>
                        </a:cubicBezTo>
                        <a:cubicBezTo>
                          <a:pt x="3842" y="10"/>
                          <a:pt x="3881" y="0"/>
                          <a:pt x="3900" y="0"/>
                        </a:cubicBezTo>
                      </a:path>
                    </a:pathLst>
                  </a:custGeom>
                  <a:noFill/>
                  <a:ln w="38100">
                    <a:solidFill>
                      <a:schemeClr val="accent2"/>
                    </a:solidFill>
                    <a:round/>
                    <a:headEnd/>
                    <a:tailEnd/>
                  </a:ln>
                </p:spPr>
                <p:txBody>
                  <a:bodyPr/>
                  <a:lstStyle/>
                  <a:p>
                    <a:endParaRPr lang="en-US"/>
                  </a:p>
                </p:txBody>
              </p:sp>
              <p:sp>
                <p:nvSpPr>
                  <p:cNvPr id="26637" name="Freeform 10"/>
                  <p:cNvSpPr>
                    <a:spLocks/>
                  </p:cNvSpPr>
                  <p:nvPr/>
                </p:nvSpPr>
                <p:spPr bwMode="auto">
                  <a:xfrm>
                    <a:off x="2118" y="1074"/>
                    <a:ext cx="1704" cy="2334"/>
                  </a:xfrm>
                  <a:custGeom>
                    <a:avLst/>
                    <a:gdLst>
                      <a:gd name="T0" fmla="*/ 1704 w 1704"/>
                      <a:gd name="T1" fmla="*/ 2334 h 2334"/>
                      <a:gd name="T2" fmla="*/ 1608 w 1704"/>
                      <a:gd name="T3" fmla="*/ 2310 h 2334"/>
                      <a:gd name="T4" fmla="*/ 1554 w 1704"/>
                      <a:gd name="T5" fmla="*/ 2280 h 2334"/>
                      <a:gd name="T6" fmla="*/ 1542 w 1704"/>
                      <a:gd name="T7" fmla="*/ 2262 h 2334"/>
                      <a:gd name="T8" fmla="*/ 1524 w 1704"/>
                      <a:gd name="T9" fmla="*/ 2250 h 2334"/>
                      <a:gd name="T10" fmla="*/ 1482 w 1704"/>
                      <a:gd name="T11" fmla="*/ 2202 h 2334"/>
                      <a:gd name="T12" fmla="*/ 1416 w 1704"/>
                      <a:gd name="T13" fmla="*/ 2148 h 2334"/>
                      <a:gd name="T14" fmla="*/ 1290 w 1704"/>
                      <a:gd name="T15" fmla="*/ 2070 h 2334"/>
                      <a:gd name="T16" fmla="*/ 1266 w 1704"/>
                      <a:gd name="T17" fmla="*/ 2034 h 2334"/>
                      <a:gd name="T18" fmla="*/ 1260 w 1704"/>
                      <a:gd name="T19" fmla="*/ 2016 h 2334"/>
                      <a:gd name="T20" fmla="*/ 1224 w 1704"/>
                      <a:gd name="T21" fmla="*/ 2010 h 2334"/>
                      <a:gd name="T22" fmla="*/ 1176 w 1704"/>
                      <a:gd name="T23" fmla="*/ 1890 h 2334"/>
                      <a:gd name="T24" fmla="*/ 1164 w 1704"/>
                      <a:gd name="T25" fmla="*/ 1758 h 2334"/>
                      <a:gd name="T26" fmla="*/ 1158 w 1704"/>
                      <a:gd name="T27" fmla="*/ 1560 h 2334"/>
                      <a:gd name="T28" fmla="*/ 1104 w 1704"/>
                      <a:gd name="T29" fmla="*/ 1446 h 2334"/>
                      <a:gd name="T30" fmla="*/ 1056 w 1704"/>
                      <a:gd name="T31" fmla="*/ 1368 h 2334"/>
                      <a:gd name="T32" fmla="*/ 1026 w 1704"/>
                      <a:gd name="T33" fmla="*/ 1332 h 2334"/>
                      <a:gd name="T34" fmla="*/ 1014 w 1704"/>
                      <a:gd name="T35" fmla="*/ 1296 h 2334"/>
                      <a:gd name="T36" fmla="*/ 984 w 1704"/>
                      <a:gd name="T37" fmla="*/ 1260 h 2334"/>
                      <a:gd name="T38" fmla="*/ 942 w 1704"/>
                      <a:gd name="T39" fmla="*/ 1212 h 2334"/>
                      <a:gd name="T40" fmla="*/ 918 w 1704"/>
                      <a:gd name="T41" fmla="*/ 1182 h 2334"/>
                      <a:gd name="T42" fmla="*/ 882 w 1704"/>
                      <a:gd name="T43" fmla="*/ 1134 h 2334"/>
                      <a:gd name="T44" fmla="*/ 660 w 1704"/>
                      <a:gd name="T45" fmla="*/ 918 h 2334"/>
                      <a:gd name="T46" fmla="*/ 606 w 1704"/>
                      <a:gd name="T47" fmla="*/ 900 h 2334"/>
                      <a:gd name="T48" fmla="*/ 534 w 1704"/>
                      <a:gd name="T49" fmla="*/ 840 h 2334"/>
                      <a:gd name="T50" fmla="*/ 498 w 1704"/>
                      <a:gd name="T51" fmla="*/ 816 h 2334"/>
                      <a:gd name="T52" fmla="*/ 480 w 1704"/>
                      <a:gd name="T53" fmla="*/ 804 h 2334"/>
                      <a:gd name="T54" fmla="*/ 420 w 1704"/>
                      <a:gd name="T55" fmla="*/ 744 h 2334"/>
                      <a:gd name="T56" fmla="*/ 372 w 1704"/>
                      <a:gd name="T57" fmla="*/ 690 h 2334"/>
                      <a:gd name="T58" fmla="*/ 300 w 1704"/>
                      <a:gd name="T59" fmla="*/ 600 h 2334"/>
                      <a:gd name="T60" fmla="*/ 264 w 1704"/>
                      <a:gd name="T61" fmla="*/ 546 h 2334"/>
                      <a:gd name="T62" fmla="*/ 204 w 1704"/>
                      <a:gd name="T63" fmla="*/ 456 h 2334"/>
                      <a:gd name="T64" fmla="*/ 156 w 1704"/>
                      <a:gd name="T65" fmla="*/ 384 h 2334"/>
                      <a:gd name="T66" fmla="*/ 102 w 1704"/>
                      <a:gd name="T67" fmla="*/ 318 h 2334"/>
                      <a:gd name="T68" fmla="*/ 54 w 1704"/>
                      <a:gd name="T69" fmla="*/ 198 h 2334"/>
                      <a:gd name="T70" fmla="*/ 30 w 1704"/>
                      <a:gd name="T71" fmla="*/ 138 h 2334"/>
                      <a:gd name="T72" fmla="*/ 6 w 1704"/>
                      <a:gd name="T73" fmla="*/ 36 h 2334"/>
                      <a:gd name="T74" fmla="*/ 0 w 1704"/>
                      <a:gd name="T75" fmla="*/ 0 h 2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04"/>
                      <a:gd name="T115" fmla="*/ 0 h 2334"/>
                      <a:gd name="T116" fmla="*/ 1704 w 1704"/>
                      <a:gd name="T117" fmla="*/ 2334 h 2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04" h="2334">
                        <a:moveTo>
                          <a:pt x="1704" y="2334"/>
                        </a:moveTo>
                        <a:cubicBezTo>
                          <a:pt x="1672" y="2326"/>
                          <a:pt x="1640" y="2318"/>
                          <a:pt x="1608" y="2310"/>
                        </a:cubicBezTo>
                        <a:cubicBezTo>
                          <a:pt x="1590" y="2298"/>
                          <a:pt x="1572" y="2292"/>
                          <a:pt x="1554" y="2280"/>
                        </a:cubicBezTo>
                        <a:cubicBezTo>
                          <a:pt x="1550" y="2274"/>
                          <a:pt x="1547" y="2267"/>
                          <a:pt x="1542" y="2262"/>
                        </a:cubicBezTo>
                        <a:cubicBezTo>
                          <a:pt x="1537" y="2257"/>
                          <a:pt x="1529" y="2255"/>
                          <a:pt x="1524" y="2250"/>
                        </a:cubicBezTo>
                        <a:cubicBezTo>
                          <a:pt x="1475" y="2194"/>
                          <a:pt x="1523" y="2229"/>
                          <a:pt x="1482" y="2202"/>
                        </a:cubicBezTo>
                        <a:cubicBezTo>
                          <a:pt x="1465" y="2177"/>
                          <a:pt x="1441" y="2165"/>
                          <a:pt x="1416" y="2148"/>
                        </a:cubicBezTo>
                        <a:cubicBezTo>
                          <a:pt x="1376" y="2121"/>
                          <a:pt x="1336" y="2085"/>
                          <a:pt x="1290" y="2070"/>
                        </a:cubicBezTo>
                        <a:cubicBezTo>
                          <a:pt x="1282" y="2058"/>
                          <a:pt x="1271" y="2048"/>
                          <a:pt x="1266" y="2034"/>
                        </a:cubicBezTo>
                        <a:cubicBezTo>
                          <a:pt x="1264" y="2028"/>
                          <a:pt x="1265" y="2019"/>
                          <a:pt x="1260" y="2016"/>
                        </a:cubicBezTo>
                        <a:cubicBezTo>
                          <a:pt x="1249" y="2010"/>
                          <a:pt x="1236" y="2012"/>
                          <a:pt x="1224" y="2010"/>
                        </a:cubicBezTo>
                        <a:cubicBezTo>
                          <a:pt x="1187" y="1986"/>
                          <a:pt x="1189" y="1930"/>
                          <a:pt x="1176" y="1890"/>
                        </a:cubicBezTo>
                        <a:cubicBezTo>
                          <a:pt x="1170" y="1828"/>
                          <a:pt x="1157" y="1819"/>
                          <a:pt x="1164" y="1758"/>
                        </a:cubicBezTo>
                        <a:cubicBezTo>
                          <a:pt x="1162" y="1692"/>
                          <a:pt x="1162" y="1626"/>
                          <a:pt x="1158" y="1560"/>
                        </a:cubicBezTo>
                        <a:cubicBezTo>
                          <a:pt x="1156" y="1515"/>
                          <a:pt x="1117" y="1486"/>
                          <a:pt x="1104" y="1446"/>
                        </a:cubicBezTo>
                        <a:cubicBezTo>
                          <a:pt x="1094" y="1417"/>
                          <a:pt x="1085" y="1378"/>
                          <a:pt x="1056" y="1368"/>
                        </a:cubicBezTo>
                        <a:cubicBezTo>
                          <a:pt x="1047" y="1355"/>
                          <a:pt x="1034" y="1346"/>
                          <a:pt x="1026" y="1332"/>
                        </a:cubicBezTo>
                        <a:cubicBezTo>
                          <a:pt x="1020" y="1321"/>
                          <a:pt x="1018" y="1308"/>
                          <a:pt x="1014" y="1296"/>
                        </a:cubicBezTo>
                        <a:cubicBezTo>
                          <a:pt x="1009" y="1280"/>
                          <a:pt x="994" y="1273"/>
                          <a:pt x="984" y="1260"/>
                        </a:cubicBezTo>
                        <a:cubicBezTo>
                          <a:pt x="946" y="1212"/>
                          <a:pt x="977" y="1235"/>
                          <a:pt x="942" y="1212"/>
                        </a:cubicBezTo>
                        <a:cubicBezTo>
                          <a:pt x="927" y="1167"/>
                          <a:pt x="949" y="1221"/>
                          <a:pt x="918" y="1182"/>
                        </a:cubicBezTo>
                        <a:cubicBezTo>
                          <a:pt x="901" y="1161"/>
                          <a:pt x="913" y="1155"/>
                          <a:pt x="882" y="1134"/>
                        </a:cubicBezTo>
                        <a:cubicBezTo>
                          <a:pt x="822" y="1043"/>
                          <a:pt x="750" y="978"/>
                          <a:pt x="660" y="918"/>
                        </a:cubicBezTo>
                        <a:cubicBezTo>
                          <a:pt x="644" y="907"/>
                          <a:pt x="622" y="911"/>
                          <a:pt x="606" y="900"/>
                        </a:cubicBezTo>
                        <a:cubicBezTo>
                          <a:pt x="580" y="883"/>
                          <a:pt x="560" y="857"/>
                          <a:pt x="534" y="840"/>
                        </a:cubicBezTo>
                        <a:cubicBezTo>
                          <a:pt x="522" y="832"/>
                          <a:pt x="510" y="824"/>
                          <a:pt x="498" y="816"/>
                        </a:cubicBezTo>
                        <a:cubicBezTo>
                          <a:pt x="492" y="812"/>
                          <a:pt x="480" y="804"/>
                          <a:pt x="480" y="804"/>
                        </a:cubicBezTo>
                        <a:cubicBezTo>
                          <a:pt x="465" y="782"/>
                          <a:pt x="442" y="759"/>
                          <a:pt x="420" y="744"/>
                        </a:cubicBezTo>
                        <a:cubicBezTo>
                          <a:pt x="399" y="712"/>
                          <a:pt x="413" y="731"/>
                          <a:pt x="372" y="690"/>
                        </a:cubicBezTo>
                        <a:cubicBezTo>
                          <a:pt x="345" y="663"/>
                          <a:pt x="327" y="627"/>
                          <a:pt x="300" y="600"/>
                        </a:cubicBezTo>
                        <a:cubicBezTo>
                          <a:pt x="292" y="577"/>
                          <a:pt x="277" y="566"/>
                          <a:pt x="264" y="546"/>
                        </a:cubicBezTo>
                        <a:cubicBezTo>
                          <a:pt x="255" y="509"/>
                          <a:pt x="235" y="477"/>
                          <a:pt x="204" y="456"/>
                        </a:cubicBezTo>
                        <a:cubicBezTo>
                          <a:pt x="195" y="428"/>
                          <a:pt x="174" y="407"/>
                          <a:pt x="156" y="384"/>
                        </a:cubicBezTo>
                        <a:cubicBezTo>
                          <a:pt x="135" y="356"/>
                          <a:pt x="130" y="336"/>
                          <a:pt x="102" y="318"/>
                        </a:cubicBezTo>
                        <a:cubicBezTo>
                          <a:pt x="71" y="272"/>
                          <a:pt x="74" y="245"/>
                          <a:pt x="54" y="198"/>
                        </a:cubicBezTo>
                        <a:cubicBezTo>
                          <a:pt x="45" y="176"/>
                          <a:pt x="35" y="163"/>
                          <a:pt x="30" y="138"/>
                        </a:cubicBezTo>
                        <a:cubicBezTo>
                          <a:pt x="23" y="104"/>
                          <a:pt x="13" y="70"/>
                          <a:pt x="6" y="36"/>
                        </a:cubicBezTo>
                        <a:cubicBezTo>
                          <a:pt x="4" y="24"/>
                          <a:pt x="0" y="0"/>
                          <a:pt x="0" y="0"/>
                        </a:cubicBezTo>
                      </a:path>
                    </a:pathLst>
                  </a:custGeom>
                  <a:noFill/>
                  <a:ln w="38100">
                    <a:solidFill>
                      <a:schemeClr val="accent2"/>
                    </a:solidFill>
                    <a:round/>
                    <a:headEnd/>
                    <a:tailEnd/>
                  </a:ln>
                </p:spPr>
                <p:txBody>
                  <a:bodyPr/>
                  <a:lstStyle/>
                  <a:p>
                    <a:endParaRPr lang="en-US"/>
                  </a:p>
                </p:txBody>
              </p:sp>
              <p:sp>
                <p:nvSpPr>
                  <p:cNvPr id="26638" name="Freeform 11"/>
                  <p:cNvSpPr>
                    <a:spLocks/>
                  </p:cNvSpPr>
                  <p:nvPr/>
                </p:nvSpPr>
                <p:spPr bwMode="auto">
                  <a:xfrm>
                    <a:off x="1818" y="1955"/>
                    <a:ext cx="1362" cy="1093"/>
                  </a:xfrm>
                  <a:custGeom>
                    <a:avLst/>
                    <a:gdLst>
                      <a:gd name="T0" fmla="*/ 1362 w 1362"/>
                      <a:gd name="T1" fmla="*/ 1093 h 1093"/>
                      <a:gd name="T2" fmla="*/ 1272 w 1362"/>
                      <a:gd name="T3" fmla="*/ 1045 h 1093"/>
                      <a:gd name="T4" fmla="*/ 1236 w 1362"/>
                      <a:gd name="T5" fmla="*/ 1015 h 1093"/>
                      <a:gd name="T6" fmla="*/ 1146 w 1362"/>
                      <a:gd name="T7" fmla="*/ 979 h 1093"/>
                      <a:gd name="T8" fmla="*/ 1092 w 1362"/>
                      <a:gd name="T9" fmla="*/ 949 h 1093"/>
                      <a:gd name="T10" fmla="*/ 1002 w 1362"/>
                      <a:gd name="T11" fmla="*/ 919 h 1093"/>
                      <a:gd name="T12" fmla="*/ 966 w 1362"/>
                      <a:gd name="T13" fmla="*/ 907 h 1093"/>
                      <a:gd name="T14" fmla="*/ 894 w 1362"/>
                      <a:gd name="T15" fmla="*/ 727 h 1093"/>
                      <a:gd name="T16" fmla="*/ 888 w 1362"/>
                      <a:gd name="T17" fmla="*/ 709 h 1093"/>
                      <a:gd name="T18" fmla="*/ 852 w 1362"/>
                      <a:gd name="T19" fmla="*/ 685 h 1093"/>
                      <a:gd name="T20" fmla="*/ 846 w 1362"/>
                      <a:gd name="T21" fmla="*/ 667 h 1093"/>
                      <a:gd name="T22" fmla="*/ 810 w 1362"/>
                      <a:gd name="T23" fmla="*/ 643 h 1093"/>
                      <a:gd name="T24" fmla="*/ 762 w 1362"/>
                      <a:gd name="T25" fmla="*/ 607 h 1093"/>
                      <a:gd name="T26" fmla="*/ 558 w 1362"/>
                      <a:gd name="T27" fmla="*/ 517 h 1093"/>
                      <a:gd name="T28" fmla="*/ 504 w 1362"/>
                      <a:gd name="T29" fmla="*/ 451 h 1093"/>
                      <a:gd name="T30" fmla="*/ 450 w 1362"/>
                      <a:gd name="T31" fmla="*/ 361 h 1093"/>
                      <a:gd name="T32" fmla="*/ 414 w 1362"/>
                      <a:gd name="T33" fmla="*/ 337 h 1093"/>
                      <a:gd name="T34" fmla="*/ 354 w 1362"/>
                      <a:gd name="T35" fmla="*/ 277 h 1093"/>
                      <a:gd name="T36" fmla="*/ 300 w 1362"/>
                      <a:gd name="T37" fmla="*/ 211 h 1093"/>
                      <a:gd name="T38" fmla="*/ 210 w 1362"/>
                      <a:gd name="T39" fmla="*/ 115 h 1093"/>
                      <a:gd name="T40" fmla="*/ 192 w 1362"/>
                      <a:gd name="T41" fmla="*/ 79 h 1093"/>
                      <a:gd name="T42" fmla="*/ 156 w 1362"/>
                      <a:gd name="T43" fmla="*/ 55 h 1093"/>
                      <a:gd name="T44" fmla="*/ 0 w 1362"/>
                      <a:gd name="T45" fmla="*/ 13 h 10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62"/>
                      <a:gd name="T70" fmla="*/ 0 h 1093"/>
                      <a:gd name="T71" fmla="*/ 1362 w 1362"/>
                      <a:gd name="T72" fmla="*/ 1093 h 10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62" h="1093">
                        <a:moveTo>
                          <a:pt x="1362" y="1093"/>
                        </a:moveTo>
                        <a:cubicBezTo>
                          <a:pt x="1340" y="1060"/>
                          <a:pt x="1305" y="1062"/>
                          <a:pt x="1272" y="1045"/>
                        </a:cubicBezTo>
                        <a:cubicBezTo>
                          <a:pt x="1233" y="1025"/>
                          <a:pt x="1276" y="1042"/>
                          <a:pt x="1236" y="1015"/>
                        </a:cubicBezTo>
                        <a:cubicBezTo>
                          <a:pt x="1210" y="997"/>
                          <a:pt x="1172" y="996"/>
                          <a:pt x="1146" y="979"/>
                        </a:cubicBezTo>
                        <a:cubicBezTo>
                          <a:pt x="1130" y="968"/>
                          <a:pt x="1110" y="957"/>
                          <a:pt x="1092" y="949"/>
                        </a:cubicBezTo>
                        <a:cubicBezTo>
                          <a:pt x="1064" y="936"/>
                          <a:pt x="1031" y="929"/>
                          <a:pt x="1002" y="919"/>
                        </a:cubicBezTo>
                        <a:cubicBezTo>
                          <a:pt x="990" y="915"/>
                          <a:pt x="966" y="907"/>
                          <a:pt x="966" y="907"/>
                        </a:cubicBezTo>
                        <a:cubicBezTo>
                          <a:pt x="958" y="856"/>
                          <a:pt x="940" y="758"/>
                          <a:pt x="894" y="727"/>
                        </a:cubicBezTo>
                        <a:cubicBezTo>
                          <a:pt x="892" y="721"/>
                          <a:pt x="892" y="713"/>
                          <a:pt x="888" y="709"/>
                        </a:cubicBezTo>
                        <a:cubicBezTo>
                          <a:pt x="878" y="699"/>
                          <a:pt x="852" y="685"/>
                          <a:pt x="852" y="685"/>
                        </a:cubicBezTo>
                        <a:cubicBezTo>
                          <a:pt x="850" y="679"/>
                          <a:pt x="850" y="671"/>
                          <a:pt x="846" y="667"/>
                        </a:cubicBezTo>
                        <a:cubicBezTo>
                          <a:pt x="836" y="657"/>
                          <a:pt x="810" y="643"/>
                          <a:pt x="810" y="643"/>
                        </a:cubicBezTo>
                        <a:cubicBezTo>
                          <a:pt x="796" y="622"/>
                          <a:pt x="786" y="615"/>
                          <a:pt x="762" y="607"/>
                        </a:cubicBezTo>
                        <a:cubicBezTo>
                          <a:pt x="707" y="552"/>
                          <a:pt x="620" y="558"/>
                          <a:pt x="558" y="517"/>
                        </a:cubicBezTo>
                        <a:cubicBezTo>
                          <a:pt x="549" y="490"/>
                          <a:pt x="527" y="466"/>
                          <a:pt x="504" y="451"/>
                        </a:cubicBezTo>
                        <a:cubicBezTo>
                          <a:pt x="493" y="417"/>
                          <a:pt x="478" y="385"/>
                          <a:pt x="450" y="361"/>
                        </a:cubicBezTo>
                        <a:cubicBezTo>
                          <a:pt x="439" y="352"/>
                          <a:pt x="414" y="337"/>
                          <a:pt x="414" y="337"/>
                        </a:cubicBezTo>
                        <a:cubicBezTo>
                          <a:pt x="399" y="315"/>
                          <a:pt x="376" y="292"/>
                          <a:pt x="354" y="277"/>
                        </a:cubicBezTo>
                        <a:cubicBezTo>
                          <a:pt x="335" y="249"/>
                          <a:pt x="327" y="229"/>
                          <a:pt x="300" y="211"/>
                        </a:cubicBezTo>
                        <a:cubicBezTo>
                          <a:pt x="275" y="174"/>
                          <a:pt x="234" y="151"/>
                          <a:pt x="210" y="115"/>
                        </a:cubicBezTo>
                        <a:cubicBezTo>
                          <a:pt x="203" y="104"/>
                          <a:pt x="201" y="88"/>
                          <a:pt x="192" y="79"/>
                        </a:cubicBezTo>
                        <a:cubicBezTo>
                          <a:pt x="182" y="69"/>
                          <a:pt x="156" y="55"/>
                          <a:pt x="156" y="55"/>
                        </a:cubicBezTo>
                        <a:cubicBezTo>
                          <a:pt x="138" y="0"/>
                          <a:pt x="39" y="13"/>
                          <a:pt x="0" y="13"/>
                        </a:cubicBezTo>
                      </a:path>
                    </a:pathLst>
                  </a:custGeom>
                  <a:noFill/>
                  <a:ln w="19050">
                    <a:solidFill>
                      <a:schemeClr val="accent2"/>
                    </a:solidFill>
                    <a:round/>
                    <a:headEnd/>
                    <a:tailEnd/>
                  </a:ln>
                </p:spPr>
                <p:txBody>
                  <a:bodyPr/>
                  <a:lstStyle/>
                  <a:p>
                    <a:endParaRPr lang="en-US"/>
                  </a:p>
                </p:txBody>
              </p:sp>
            </p:grpSp>
            <p:sp>
              <p:nvSpPr>
                <p:cNvPr id="26634" name="Line 12"/>
                <p:cNvSpPr>
                  <a:spLocks noChangeShapeType="1"/>
                </p:cNvSpPr>
                <p:nvPr/>
              </p:nvSpPr>
              <p:spPr bwMode="auto">
                <a:xfrm flipV="1">
                  <a:off x="3408" y="2032"/>
                  <a:ext cx="64" cy="128"/>
                </a:xfrm>
                <a:prstGeom prst="line">
                  <a:avLst/>
                </a:prstGeom>
                <a:noFill/>
                <a:ln w="38100">
                  <a:solidFill>
                    <a:schemeClr val="accent2"/>
                  </a:solidFill>
                  <a:round/>
                  <a:headEnd/>
                  <a:tailEnd/>
                </a:ln>
              </p:spPr>
              <p:txBody>
                <a:bodyPr/>
                <a:lstStyle/>
                <a:p>
                  <a:endParaRPr lang="en-US"/>
                </a:p>
              </p:txBody>
            </p:sp>
          </p:grpSp>
        </p:grpSp>
        <p:sp>
          <p:nvSpPr>
            <p:cNvPr id="26630" name="Text Box 16"/>
            <p:cNvSpPr txBox="1">
              <a:spLocks noChangeArrowheads="1"/>
            </p:cNvSpPr>
            <p:nvPr/>
          </p:nvSpPr>
          <p:spPr bwMode="auto">
            <a:xfrm>
              <a:off x="3744" y="3685"/>
              <a:ext cx="960" cy="144"/>
            </a:xfrm>
            <a:prstGeom prst="rect">
              <a:avLst/>
            </a:prstGeom>
            <a:noFill/>
            <a:ln w="9525">
              <a:noFill/>
              <a:miter lim="800000"/>
              <a:headEnd/>
              <a:tailEnd/>
            </a:ln>
          </p:spPr>
          <p:txBody>
            <a:bodyPr>
              <a:spAutoFit/>
            </a:bodyPr>
            <a:lstStyle/>
            <a:p>
              <a:pPr>
                <a:spcBef>
                  <a:spcPct val="50000"/>
                </a:spcBef>
              </a:pPr>
              <a:r>
                <a:rPr lang="en-US" sz="900" i="1"/>
                <a:t>Source: Gavinha (2007)</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045"/>
                                        </p:tgtEl>
                                        <p:attrNameLst>
                                          <p:attrName>style.visibility</p:attrName>
                                        </p:attrNameLst>
                                      </p:cBhvr>
                                      <p:to>
                                        <p:strVal val="visible"/>
                                      </p:to>
                                    </p:set>
                                    <p:animEffect transition="in" filter="fade">
                                      <p:cBhvr>
                                        <p:cTn id="7" dur="1000"/>
                                        <p:tgtEl>
                                          <p:spTgt spid="44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533400" y="762000"/>
            <a:ext cx="7772400" cy="57150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0" y="-228600"/>
            <a:ext cx="9144000" cy="1143000"/>
            <a:chOff x="0" y="-96"/>
            <a:chExt cx="5760" cy="720"/>
          </a:xfrm>
        </p:grpSpPr>
        <p:sp>
          <p:nvSpPr>
            <p:cNvPr id="16391" name="Text Box 4"/>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TEXAS COUNTY PEAK POPULATIONS, 1990 - 2000</a:t>
              </a:r>
            </a:p>
          </p:txBody>
        </p:sp>
        <p:pic>
          <p:nvPicPr>
            <p:cNvPr id="16392" name="Picture 5"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grpSp>
        <p:nvGrpSpPr>
          <p:cNvPr id="3" name="Group 6"/>
          <p:cNvGrpSpPr>
            <a:grpSpLocks/>
          </p:cNvGrpSpPr>
          <p:nvPr/>
        </p:nvGrpSpPr>
        <p:grpSpPr bwMode="auto">
          <a:xfrm>
            <a:off x="1219201" y="1143000"/>
            <a:ext cx="6553030" cy="5642629"/>
            <a:chOff x="967" y="912"/>
            <a:chExt cx="3600" cy="3256"/>
          </a:xfrm>
        </p:grpSpPr>
        <p:pic>
          <p:nvPicPr>
            <p:cNvPr id="16389" name="Picture 7" descr="figure3c"/>
            <p:cNvPicPr>
              <a:picLocks noChangeAspect="1" noChangeArrowheads="1"/>
            </p:cNvPicPr>
            <p:nvPr/>
          </p:nvPicPr>
          <p:blipFill>
            <a:blip r:embed="rId4"/>
            <a:srcRect/>
            <a:stretch>
              <a:fillRect/>
            </a:stretch>
          </p:blipFill>
          <p:spPr bwMode="auto">
            <a:xfrm>
              <a:off x="967" y="912"/>
              <a:ext cx="3600" cy="2933"/>
            </a:xfrm>
            <a:prstGeom prst="rect">
              <a:avLst/>
            </a:prstGeom>
            <a:noFill/>
            <a:ln w="9525">
              <a:noFill/>
              <a:miter lim="800000"/>
              <a:headEnd/>
              <a:tailEnd/>
            </a:ln>
          </p:spPr>
        </p:pic>
        <p:sp>
          <p:nvSpPr>
            <p:cNvPr id="16390" name="Text Box 8"/>
            <p:cNvSpPr txBox="1">
              <a:spLocks noChangeArrowheads="1"/>
            </p:cNvSpPr>
            <p:nvPr/>
          </p:nvSpPr>
          <p:spPr bwMode="auto">
            <a:xfrm>
              <a:off x="967" y="3990"/>
              <a:ext cx="1056" cy="178"/>
            </a:xfrm>
            <a:prstGeom prst="rect">
              <a:avLst/>
            </a:prstGeom>
            <a:noFill/>
            <a:ln w="9525">
              <a:noFill/>
              <a:miter lim="800000"/>
              <a:headEnd/>
              <a:tailEnd/>
            </a:ln>
          </p:spPr>
          <p:txBody>
            <a:bodyPr wrap="square">
              <a:spAutoFit/>
            </a:bodyPr>
            <a:lstStyle/>
            <a:p>
              <a:pPr>
                <a:spcBef>
                  <a:spcPct val="50000"/>
                </a:spcBef>
              </a:pPr>
              <a:r>
                <a:rPr lang="en-US" sz="1400" i="1" dirty="0" smtClean="0"/>
                <a:t>Source:  </a:t>
              </a:r>
              <a:r>
                <a:rPr lang="en-US" sz="1400" i="1" dirty="0" err="1"/>
                <a:t>Gavinha</a:t>
              </a:r>
              <a:r>
                <a:rPr lang="en-US" sz="1400" i="1" dirty="0"/>
                <a:t> (</a:t>
              </a:r>
              <a:r>
                <a:rPr lang="en-US" sz="1400" i="1" dirty="0" smtClean="0"/>
                <a:t>2007)</a:t>
              </a:r>
              <a:endParaRPr lang="en-US" sz="1400" i="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882"/>
                                        </p:tgtEl>
                                        <p:attrNameLst>
                                          <p:attrName>style.visibility</p:attrName>
                                        </p:attrNameLst>
                                      </p:cBhvr>
                                      <p:to>
                                        <p:strVal val="visible"/>
                                      </p:to>
                                    </p:set>
                                    <p:animEffect transition="in" filter="fade">
                                      <p:cBhvr>
                                        <p:cTn id="7" dur="1000"/>
                                        <p:tgtEl>
                                          <p:spTgt spid="122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6" name="Rectangle 8"/>
          <p:cNvSpPr>
            <a:spLocks noChangeArrowheads="1"/>
          </p:cNvSpPr>
          <p:nvPr/>
        </p:nvSpPr>
        <p:spPr bwMode="auto">
          <a:xfrm>
            <a:off x="228600" y="838200"/>
            <a:ext cx="8458200" cy="56388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2"/>
          <p:cNvGrpSpPr>
            <a:grpSpLocks/>
          </p:cNvGrpSpPr>
          <p:nvPr/>
        </p:nvGrpSpPr>
        <p:grpSpPr bwMode="auto">
          <a:xfrm>
            <a:off x="0" y="-228600"/>
            <a:ext cx="9144000" cy="1143000"/>
            <a:chOff x="0" y="-96"/>
            <a:chExt cx="5760" cy="720"/>
          </a:xfrm>
        </p:grpSpPr>
        <p:sp>
          <p:nvSpPr>
            <p:cNvPr id="34823" name="Text Box 3"/>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TEXAS URBAN TRIANGLE population Change, 1990 - 2000</a:t>
              </a:r>
            </a:p>
          </p:txBody>
        </p:sp>
        <p:pic>
          <p:nvPicPr>
            <p:cNvPr id="34824" name="Picture 4"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grpSp>
        <p:nvGrpSpPr>
          <p:cNvPr id="3" name="Group 8"/>
          <p:cNvGrpSpPr>
            <a:grpSpLocks/>
          </p:cNvGrpSpPr>
          <p:nvPr/>
        </p:nvGrpSpPr>
        <p:grpSpPr bwMode="auto">
          <a:xfrm>
            <a:off x="990600" y="1219200"/>
            <a:ext cx="7010400" cy="5565577"/>
            <a:chOff x="1066800" y="1612331"/>
            <a:chExt cx="6946900" cy="4679545"/>
          </a:xfrm>
        </p:grpSpPr>
        <p:pic>
          <p:nvPicPr>
            <p:cNvPr id="34821" name="Picture 7" descr="figure3d"/>
            <p:cNvPicPr>
              <a:picLocks noChangeAspect="1" noChangeArrowheads="1"/>
            </p:cNvPicPr>
            <p:nvPr/>
          </p:nvPicPr>
          <p:blipFill>
            <a:blip r:embed="rId4"/>
            <a:srcRect/>
            <a:stretch>
              <a:fillRect/>
            </a:stretch>
          </p:blipFill>
          <p:spPr bwMode="auto">
            <a:xfrm>
              <a:off x="1066800" y="1612331"/>
              <a:ext cx="6946900" cy="4067175"/>
            </a:xfrm>
            <a:prstGeom prst="rect">
              <a:avLst/>
            </a:prstGeom>
            <a:noFill/>
            <a:ln w="9525">
              <a:noFill/>
              <a:miter lim="800000"/>
              <a:headEnd/>
              <a:tailEnd/>
            </a:ln>
          </p:spPr>
        </p:pic>
        <p:sp>
          <p:nvSpPr>
            <p:cNvPr id="34822" name="Text Box 9"/>
            <p:cNvSpPr txBox="1">
              <a:spLocks noChangeArrowheads="1"/>
            </p:cNvSpPr>
            <p:nvPr/>
          </p:nvSpPr>
          <p:spPr bwMode="auto">
            <a:xfrm>
              <a:off x="1066800" y="6033097"/>
              <a:ext cx="2038764" cy="258779"/>
            </a:xfrm>
            <a:prstGeom prst="rect">
              <a:avLst/>
            </a:prstGeom>
            <a:noFill/>
            <a:ln w="9525">
              <a:noFill/>
              <a:miter lim="800000"/>
              <a:headEnd/>
              <a:tailEnd/>
            </a:ln>
          </p:spPr>
          <p:txBody>
            <a:bodyPr wrap="square">
              <a:spAutoFit/>
            </a:bodyPr>
            <a:lstStyle/>
            <a:p>
              <a:pPr>
                <a:spcBef>
                  <a:spcPct val="50000"/>
                </a:spcBef>
              </a:pPr>
              <a:r>
                <a:rPr lang="en-US" sz="1400" i="1" dirty="0" smtClean="0"/>
                <a:t>Source:  </a:t>
              </a:r>
              <a:r>
                <a:rPr lang="en-US" sz="1400" i="1" dirty="0" err="1"/>
                <a:t>Gavinha</a:t>
              </a:r>
              <a:r>
                <a:rPr lang="en-US" sz="1400" i="1" dirty="0"/>
                <a:t> (2007</a:t>
              </a:r>
              <a:r>
                <a:rPr lang="en-US" sz="1400" i="1" dirty="0" smtClean="0"/>
                <a:t>)</a:t>
              </a:r>
              <a:endParaRPr lang="en-US" sz="1400" i="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136"/>
                                        </p:tgtEl>
                                        <p:attrNameLst>
                                          <p:attrName>style.visibility</p:attrName>
                                        </p:attrNameLst>
                                      </p:cBhvr>
                                      <p:to>
                                        <p:strVal val="visible"/>
                                      </p:to>
                                    </p:set>
                                    <p:animEffect transition="in" filter="fade">
                                      <p:cBhvr>
                                        <p:cTn id="7" dur="1000"/>
                                        <p:tgtEl>
                                          <p:spTgt spid="48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2" name="Rectangle 8"/>
          <p:cNvSpPr>
            <a:spLocks noChangeArrowheads="1"/>
          </p:cNvSpPr>
          <p:nvPr/>
        </p:nvSpPr>
        <p:spPr bwMode="auto">
          <a:xfrm>
            <a:off x="457200" y="838200"/>
            <a:ext cx="7848600" cy="56388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2"/>
          <p:cNvGrpSpPr>
            <a:grpSpLocks/>
          </p:cNvGrpSpPr>
          <p:nvPr/>
        </p:nvGrpSpPr>
        <p:grpSpPr bwMode="auto">
          <a:xfrm>
            <a:off x="0" y="-228600"/>
            <a:ext cx="9144000" cy="1143000"/>
            <a:chOff x="0" y="-96"/>
            <a:chExt cx="5760" cy="720"/>
          </a:xfrm>
        </p:grpSpPr>
        <p:sp>
          <p:nvSpPr>
            <p:cNvPr id="33799" name="Text Box 3"/>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TEXAS URBAN TRIANGLE population DISTRIBUTION, 1990 - 2000</a:t>
              </a:r>
            </a:p>
          </p:txBody>
        </p:sp>
        <p:pic>
          <p:nvPicPr>
            <p:cNvPr id="33800" name="Picture 4"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pic>
        <p:nvPicPr>
          <p:cNvPr id="33797" name="Picture 7" descr="figure3e"/>
          <p:cNvPicPr>
            <a:picLocks noChangeAspect="1" noChangeArrowheads="1"/>
          </p:cNvPicPr>
          <p:nvPr/>
        </p:nvPicPr>
        <p:blipFill>
          <a:blip r:embed="rId4"/>
          <a:srcRect/>
          <a:stretch>
            <a:fillRect/>
          </a:stretch>
        </p:blipFill>
        <p:spPr bwMode="auto">
          <a:xfrm>
            <a:off x="705400" y="1371600"/>
            <a:ext cx="7330105" cy="4737725"/>
          </a:xfrm>
          <a:prstGeom prst="rect">
            <a:avLst/>
          </a:prstGeom>
          <a:noFill/>
          <a:ln w="9525">
            <a:noFill/>
            <a:miter lim="800000"/>
            <a:headEnd/>
            <a:tailEnd/>
          </a:ln>
        </p:spPr>
      </p:pic>
      <p:sp>
        <p:nvSpPr>
          <p:cNvPr id="9" name="Text Box 9"/>
          <p:cNvSpPr txBox="1">
            <a:spLocks noChangeArrowheads="1"/>
          </p:cNvSpPr>
          <p:nvPr/>
        </p:nvSpPr>
        <p:spPr bwMode="auto">
          <a:xfrm>
            <a:off x="990600" y="6477000"/>
            <a:ext cx="2057400" cy="307777"/>
          </a:xfrm>
          <a:prstGeom prst="rect">
            <a:avLst/>
          </a:prstGeom>
          <a:noFill/>
          <a:ln w="9525">
            <a:noFill/>
            <a:miter lim="800000"/>
            <a:headEnd/>
            <a:tailEnd/>
          </a:ln>
        </p:spPr>
        <p:txBody>
          <a:bodyPr wrap="square">
            <a:spAutoFit/>
          </a:bodyPr>
          <a:lstStyle/>
          <a:p>
            <a:pPr>
              <a:spcBef>
                <a:spcPct val="50000"/>
              </a:spcBef>
            </a:pPr>
            <a:r>
              <a:rPr lang="en-US" sz="1400" i="1" dirty="0" smtClean="0"/>
              <a:t>Source:  </a:t>
            </a:r>
            <a:r>
              <a:rPr lang="en-US" sz="1400" i="1" dirty="0" err="1"/>
              <a:t>Gavinha</a:t>
            </a:r>
            <a:r>
              <a:rPr lang="en-US" sz="1400" i="1" dirty="0"/>
              <a:t> (2007</a:t>
            </a:r>
            <a:r>
              <a:rPr lang="en-US" sz="1400" i="1" dirty="0" smtClean="0"/>
              <a:t>)</a:t>
            </a:r>
            <a:endParaRPr lang="en-US" sz="1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232"/>
                                        </p:tgtEl>
                                        <p:attrNameLst>
                                          <p:attrName>style.visibility</p:attrName>
                                        </p:attrNameLst>
                                      </p:cBhvr>
                                      <p:to>
                                        <p:strVal val="visible"/>
                                      </p:to>
                                    </p:set>
                                    <p:animEffect transition="in" filter="fade">
                                      <p:cBhvr>
                                        <p:cTn id="7" dur="1000"/>
                                        <p:tgtEl>
                                          <p:spTgt spid="52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228600" y="1524000"/>
            <a:ext cx="8610600" cy="49530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dirty="0">
              <a:ea typeface="ＭＳ Ｐゴシック" pitchFamily="-112" charset="-128"/>
            </a:endParaRPr>
          </a:p>
        </p:txBody>
      </p:sp>
      <p:grpSp>
        <p:nvGrpSpPr>
          <p:cNvPr id="2" name="Group 3"/>
          <p:cNvGrpSpPr>
            <a:grpSpLocks/>
          </p:cNvGrpSpPr>
          <p:nvPr/>
        </p:nvGrpSpPr>
        <p:grpSpPr bwMode="auto">
          <a:xfrm>
            <a:off x="0" y="0"/>
            <a:ext cx="9144000" cy="1143000"/>
            <a:chOff x="0" y="-96"/>
            <a:chExt cx="5760" cy="720"/>
          </a:xfrm>
        </p:grpSpPr>
        <p:sp>
          <p:nvSpPr>
            <p:cNvPr id="14389" name="Text Box 4"/>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Previous and ongoing research</a:t>
              </a:r>
            </a:p>
          </p:txBody>
        </p:sp>
        <p:pic>
          <p:nvPicPr>
            <p:cNvPr id="14390" name="Picture 5"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
        <p:nvSpPr>
          <p:cNvPr id="14340" name="Text Box 7"/>
          <p:cNvSpPr txBox="1">
            <a:spLocks noChangeArrowheads="1"/>
          </p:cNvSpPr>
          <p:nvPr/>
        </p:nvSpPr>
        <p:spPr bwMode="auto">
          <a:xfrm>
            <a:off x="381000" y="1066800"/>
            <a:ext cx="7924800" cy="369888"/>
          </a:xfrm>
          <a:prstGeom prst="rect">
            <a:avLst/>
          </a:prstGeom>
          <a:noFill/>
          <a:ln w="9525">
            <a:noFill/>
            <a:miter lim="800000"/>
            <a:headEnd/>
            <a:tailEnd/>
          </a:ln>
        </p:spPr>
        <p:txBody>
          <a:bodyPr>
            <a:spAutoFit/>
          </a:bodyPr>
          <a:lstStyle/>
          <a:p>
            <a:pPr>
              <a:spcBef>
                <a:spcPct val="50000"/>
              </a:spcBef>
            </a:pPr>
            <a:r>
              <a:rPr lang="en-US" dirty="0" smtClean="0">
                <a:solidFill>
                  <a:srgbClr val="4382C1"/>
                </a:solidFill>
                <a:latin typeface="Impact" pitchFamily="34" charset="0"/>
              </a:rPr>
              <a:t>Comparing  </a:t>
            </a:r>
            <a:r>
              <a:rPr lang="en-US" dirty="0">
                <a:solidFill>
                  <a:srgbClr val="4382C1"/>
                </a:solidFill>
                <a:latin typeface="Impact" pitchFamily="34" charset="0"/>
              </a:rPr>
              <a:t>the</a:t>
            </a:r>
            <a:r>
              <a:rPr lang="en-US" dirty="0" smtClean="0">
                <a:solidFill>
                  <a:srgbClr val="4382C1"/>
                </a:solidFill>
                <a:latin typeface="Impact" pitchFamily="34" charset="0"/>
              </a:rPr>
              <a:t>  TX  Urban  Triangle  </a:t>
            </a:r>
            <a:r>
              <a:rPr lang="en-US" dirty="0">
                <a:solidFill>
                  <a:srgbClr val="4382C1"/>
                </a:solidFill>
                <a:latin typeface="Impact" pitchFamily="34" charset="0"/>
              </a:rPr>
              <a:t>to</a:t>
            </a:r>
            <a:r>
              <a:rPr lang="en-US" dirty="0" smtClean="0">
                <a:solidFill>
                  <a:srgbClr val="4382C1"/>
                </a:solidFill>
                <a:latin typeface="Impact" pitchFamily="34" charset="0"/>
              </a:rPr>
              <a:t>  other  American  metropolises  CSA’s,  2007 </a:t>
            </a:r>
            <a:endParaRPr lang="en-US" dirty="0">
              <a:solidFill>
                <a:srgbClr val="4382C1"/>
              </a:solidFill>
              <a:latin typeface="Impact" pitchFamily="34" charset="0"/>
            </a:endParaRPr>
          </a:p>
        </p:txBody>
      </p:sp>
      <p:sp>
        <p:nvSpPr>
          <p:cNvPr id="13318" name="Text Box 8"/>
          <p:cNvSpPr txBox="1">
            <a:spLocks noChangeArrowheads="1"/>
          </p:cNvSpPr>
          <p:nvPr/>
        </p:nvSpPr>
        <p:spPr bwMode="auto">
          <a:xfrm>
            <a:off x="0" y="6537325"/>
            <a:ext cx="5410200" cy="307777"/>
          </a:xfrm>
          <a:prstGeom prst="rect">
            <a:avLst/>
          </a:prstGeom>
          <a:noFill/>
          <a:ln w="9525">
            <a:noFill/>
            <a:miter lim="800000"/>
            <a:headEnd/>
            <a:tailEnd/>
          </a:ln>
        </p:spPr>
        <p:txBody>
          <a:bodyPr wrap="square">
            <a:spAutoFit/>
          </a:bodyPr>
          <a:lstStyle/>
          <a:p>
            <a:pPr algn="ctr">
              <a:spcBef>
                <a:spcPct val="50000"/>
              </a:spcBef>
              <a:defRPr/>
            </a:pPr>
            <a:r>
              <a:rPr lang="en-US" sz="1400" i="1" dirty="0" smtClean="0">
                <a:solidFill>
                  <a:schemeClr val="accent1">
                    <a:lumMod val="50000"/>
                  </a:schemeClr>
                </a:solidFill>
              </a:rPr>
              <a:t>Census Bureau, Population Division and Bureau of Economic Analysis</a:t>
            </a:r>
            <a:endParaRPr lang="en-US" sz="1400" i="1" dirty="0">
              <a:solidFill>
                <a:schemeClr val="accent1">
                  <a:lumMod val="50000"/>
                </a:schemeClr>
              </a:solidFill>
            </a:endParaRPr>
          </a:p>
        </p:txBody>
      </p:sp>
      <p:graphicFrame>
        <p:nvGraphicFramePr>
          <p:cNvPr id="11" name="Table 10"/>
          <p:cNvGraphicFramePr>
            <a:graphicFrameLocks noGrp="1"/>
          </p:cNvGraphicFramePr>
          <p:nvPr/>
        </p:nvGraphicFramePr>
        <p:xfrm>
          <a:off x="304800" y="1600200"/>
          <a:ext cx="8458200" cy="4800599"/>
        </p:xfrm>
        <a:graphic>
          <a:graphicData uri="http://schemas.openxmlformats.org/drawingml/2006/table">
            <a:tbl>
              <a:tblPr firstRow="1" bandRow="1">
                <a:tableStyleId>{5C22544A-7EE6-4342-B048-85BDC9FD1C3A}</a:tableStyleId>
              </a:tblPr>
              <a:tblGrid>
                <a:gridCol w="2763570"/>
                <a:gridCol w="1747470"/>
                <a:gridCol w="2067560"/>
                <a:gridCol w="1879600"/>
              </a:tblGrid>
              <a:tr h="972724">
                <a:tc>
                  <a:txBody>
                    <a:bodyPr/>
                    <a:lstStyle/>
                    <a:p>
                      <a:endParaRPr lang="en-US" dirty="0"/>
                    </a:p>
                  </a:txBody>
                  <a:tcPr/>
                </a:tc>
                <a:tc>
                  <a:txBody>
                    <a:bodyPr/>
                    <a:lstStyle/>
                    <a:p>
                      <a:r>
                        <a:rPr lang="en-US" dirty="0" smtClean="0">
                          <a:solidFill>
                            <a:schemeClr val="tx1"/>
                          </a:solidFill>
                          <a:latin typeface="Arial Narrow" pitchFamily="34" charset="0"/>
                        </a:rPr>
                        <a:t>Total CSA</a:t>
                      </a:r>
                    </a:p>
                    <a:p>
                      <a:r>
                        <a:rPr lang="en-US" dirty="0" smtClean="0">
                          <a:solidFill>
                            <a:schemeClr val="tx1"/>
                          </a:solidFill>
                          <a:latin typeface="Arial Narrow" pitchFamily="34" charset="0"/>
                        </a:rPr>
                        <a:t>Population</a:t>
                      </a:r>
                    </a:p>
                  </a:txBody>
                  <a:tcPr/>
                </a:tc>
                <a:tc>
                  <a:txBody>
                    <a:bodyPr/>
                    <a:lstStyle/>
                    <a:p>
                      <a:r>
                        <a:rPr lang="en-US" dirty="0" smtClean="0">
                          <a:solidFill>
                            <a:schemeClr val="tx1"/>
                          </a:solidFill>
                          <a:latin typeface="Arial Narrow" pitchFamily="34" charset="0"/>
                        </a:rPr>
                        <a:t>Total Personal Income (MSA only)</a:t>
                      </a:r>
                    </a:p>
                    <a:p>
                      <a:r>
                        <a:rPr lang="en-US" dirty="0" smtClean="0">
                          <a:solidFill>
                            <a:schemeClr val="tx1"/>
                          </a:solidFill>
                          <a:latin typeface="Arial Narrow" pitchFamily="34" charset="0"/>
                        </a:rPr>
                        <a:t>Billions</a:t>
                      </a:r>
                      <a:r>
                        <a:rPr lang="en-US" baseline="0" dirty="0" smtClean="0">
                          <a:solidFill>
                            <a:schemeClr val="tx1"/>
                          </a:solidFill>
                          <a:latin typeface="Arial Narrow" pitchFamily="34" charset="0"/>
                        </a:rPr>
                        <a:t> of Dollars</a:t>
                      </a:r>
                      <a:endParaRPr lang="en-US" dirty="0">
                        <a:solidFill>
                          <a:schemeClr val="tx1"/>
                        </a:solidFill>
                        <a:latin typeface="Arial Narrow" pitchFamily="34" charset="0"/>
                      </a:endParaRPr>
                    </a:p>
                  </a:txBody>
                  <a:tcPr/>
                </a:tc>
                <a:tc>
                  <a:txBody>
                    <a:bodyPr/>
                    <a:lstStyle/>
                    <a:p>
                      <a:r>
                        <a:rPr lang="en-US" dirty="0" smtClean="0">
                          <a:solidFill>
                            <a:schemeClr val="tx1"/>
                          </a:solidFill>
                          <a:latin typeface="Arial Narrow" pitchFamily="34" charset="0"/>
                        </a:rPr>
                        <a:t>Per  Capita Personal Income</a:t>
                      </a:r>
                    </a:p>
                    <a:p>
                      <a:r>
                        <a:rPr lang="en-US" dirty="0" smtClean="0">
                          <a:solidFill>
                            <a:schemeClr val="tx1"/>
                          </a:solidFill>
                          <a:latin typeface="Arial Narrow" pitchFamily="34" charset="0"/>
                        </a:rPr>
                        <a:t>(MSA only)  $</a:t>
                      </a:r>
                      <a:endParaRPr lang="en-US" dirty="0">
                        <a:solidFill>
                          <a:schemeClr val="tx1"/>
                        </a:solidFill>
                        <a:latin typeface="Arial Narrow" pitchFamily="34" charset="0"/>
                      </a:endParaRPr>
                    </a:p>
                  </a:txBody>
                  <a:tcPr/>
                </a:tc>
              </a:tr>
              <a:tr h="535912">
                <a:tc>
                  <a:txBody>
                    <a:bodyPr/>
                    <a:lstStyle/>
                    <a:p>
                      <a:r>
                        <a:rPr lang="en-US" dirty="0" smtClean="0">
                          <a:latin typeface="Arial Narrow" pitchFamily="34" charset="0"/>
                        </a:rPr>
                        <a:t>New York</a:t>
                      </a:r>
                      <a:endParaRPr lang="en-US" dirty="0">
                        <a:latin typeface="Arial Narrow" pitchFamily="34" charset="0"/>
                      </a:endParaRPr>
                    </a:p>
                  </a:txBody>
                  <a:tcPr/>
                </a:tc>
                <a:tc>
                  <a:txBody>
                    <a:bodyPr/>
                    <a:lstStyle/>
                    <a:p>
                      <a:r>
                        <a:rPr lang="en-US" sz="1800" kern="1200" dirty="0" smtClean="0">
                          <a:solidFill>
                            <a:schemeClr val="dk1"/>
                          </a:solidFill>
                          <a:latin typeface="Arial Narrow"/>
                          <a:ea typeface="+mn-ea"/>
                          <a:cs typeface="Arial Narrow"/>
                        </a:rPr>
                        <a:t>21,961,994</a:t>
                      </a:r>
                      <a:endParaRPr lang="en-US" dirty="0">
                        <a:latin typeface="Arial Narrow"/>
                        <a:cs typeface="Arial Narrow"/>
                      </a:endParaRPr>
                    </a:p>
                  </a:txBody>
                  <a:tcPr/>
                </a:tc>
                <a:tc>
                  <a:txBody>
                    <a:bodyPr/>
                    <a:lstStyle/>
                    <a:p>
                      <a:r>
                        <a:rPr lang="en-US" dirty="0" smtClean="0">
                          <a:latin typeface="Arial Narrow" pitchFamily="34" charset="0"/>
                        </a:rPr>
                        <a:t>1,005</a:t>
                      </a:r>
                      <a:endParaRPr lang="en-US" dirty="0">
                        <a:latin typeface="Arial Narrow" pitchFamily="34" charset="0"/>
                      </a:endParaRPr>
                    </a:p>
                  </a:txBody>
                  <a:tcPr/>
                </a:tc>
                <a:tc>
                  <a:txBody>
                    <a:bodyPr/>
                    <a:lstStyle/>
                    <a:p>
                      <a:r>
                        <a:rPr lang="en-US" dirty="0" smtClean="0">
                          <a:latin typeface="Arial Narrow" pitchFamily="34" charset="0"/>
                        </a:rPr>
                        <a:t>53,423</a:t>
                      </a:r>
                      <a:endParaRPr lang="en-US" dirty="0">
                        <a:latin typeface="Arial Narrow" pitchFamily="34" charset="0"/>
                      </a:endParaRPr>
                    </a:p>
                  </a:txBody>
                  <a:tcPr/>
                </a:tc>
              </a:tr>
              <a:tr h="436813">
                <a:tc>
                  <a:txBody>
                    <a:bodyPr/>
                    <a:lstStyle/>
                    <a:p>
                      <a:r>
                        <a:rPr lang="en-US" dirty="0" smtClean="0">
                          <a:latin typeface="Arial Narrow" pitchFamily="34" charset="0"/>
                        </a:rPr>
                        <a:t>Los</a:t>
                      </a:r>
                      <a:r>
                        <a:rPr lang="en-US" baseline="0" dirty="0" smtClean="0">
                          <a:latin typeface="Arial Narrow" pitchFamily="34" charset="0"/>
                        </a:rPr>
                        <a:t> Angeles</a:t>
                      </a:r>
                      <a:endParaRPr lang="en-US" dirty="0">
                        <a:latin typeface="Arial Narrow" pitchFamily="34" charset="0"/>
                      </a:endParaRPr>
                    </a:p>
                  </a:txBody>
                  <a:tcPr/>
                </a:tc>
                <a:tc>
                  <a:txBody>
                    <a:bodyPr/>
                    <a:lstStyle/>
                    <a:p>
                      <a:r>
                        <a:rPr lang="en-US" dirty="0" smtClean="0">
                          <a:latin typeface="Arial Narrow" pitchFamily="34" charset="0"/>
                        </a:rPr>
                        <a:t>17,755,322</a:t>
                      </a:r>
                      <a:endParaRPr lang="en-US" dirty="0">
                        <a:latin typeface="Arial Narrow" pitchFamily="34" charset="0"/>
                      </a:endParaRPr>
                    </a:p>
                  </a:txBody>
                  <a:tcPr/>
                </a:tc>
                <a:tc>
                  <a:txBody>
                    <a:bodyPr/>
                    <a:lstStyle/>
                    <a:p>
                      <a:r>
                        <a:rPr lang="en-US" dirty="0" smtClean="0">
                          <a:latin typeface="Arial Narrow" pitchFamily="34" charset="0"/>
                        </a:rPr>
                        <a:t>   539</a:t>
                      </a:r>
                      <a:endParaRPr lang="en-US" dirty="0">
                        <a:latin typeface="Arial Narrow" pitchFamily="34" charset="0"/>
                      </a:endParaRPr>
                    </a:p>
                  </a:txBody>
                  <a:tcPr/>
                </a:tc>
                <a:tc>
                  <a:txBody>
                    <a:bodyPr/>
                    <a:lstStyle/>
                    <a:p>
                      <a:r>
                        <a:rPr lang="en-US" dirty="0" smtClean="0">
                          <a:latin typeface="Arial Narrow" pitchFamily="34" charset="0"/>
                        </a:rPr>
                        <a:t>41,875</a:t>
                      </a:r>
                      <a:endParaRPr lang="en-US" dirty="0">
                        <a:latin typeface="Arial Narrow" pitchFamily="34" charset="0"/>
                      </a:endParaRPr>
                    </a:p>
                  </a:txBody>
                  <a:tcPr/>
                </a:tc>
              </a:tr>
              <a:tr h="486361">
                <a:tc>
                  <a:txBody>
                    <a:bodyPr/>
                    <a:lstStyle/>
                    <a:p>
                      <a:r>
                        <a:rPr lang="en-US" dirty="0" smtClean="0">
                          <a:latin typeface="Arial Narrow" pitchFamily="34" charset="0"/>
                        </a:rPr>
                        <a:t>Chicago</a:t>
                      </a:r>
                      <a:endParaRPr lang="en-US" dirty="0">
                        <a:latin typeface="Arial Narrow" pitchFamily="34" charset="0"/>
                      </a:endParaRPr>
                    </a:p>
                  </a:txBody>
                  <a:tcPr/>
                </a:tc>
                <a:tc>
                  <a:txBody>
                    <a:bodyPr/>
                    <a:lstStyle/>
                    <a:p>
                      <a:r>
                        <a:rPr lang="en-US" dirty="0" smtClean="0">
                          <a:latin typeface="Arial Narrow" pitchFamily="34" charset="0"/>
                        </a:rPr>
                        <a:t>  9,745,165</a:t>
                      </a:r>
                      <a:endParaRPr lang="en-US" dirty="0">
                        <a:latin typeface="Arial Narrow" pitchFamily="34" charset="0"/>
                      </a:endParaRPr>
                    </a:p>
                  </a:txBody>
                  <a:tcPr/>
                </a:tc>
                <a:tc>
                  <a:txBody>
                    <a:bodyPr/>
                    <a:lstStyle/>
                    <a:p>
                      <a:r>
                        <a:rPr lang="en-US" dirty="0" smtClean="0">
                          <a:latin typeface="Arial Narrow" pitchFamily="34" charset="0"/>
                        </a:rPr>
                        <a:t>   416</a:t>
                      </a:r>
                      <a:endParaRPr lang="en-US" dirty="0">
                        <a:latin typeface="Arial Narrow" pitchFamily="34" charset="0"/>
                      </a:endParaRPr>
                    </a:p>
                  </a:txBody>
                  <a:tcPr/>
                </a:tc>
                <a:tc>
                  <a:txBody>
                    <a:bodyPr/>
                    <a:lstStyle/>
                    <a:p>
                      <a:r>
                        <a:rPr lang="en-US" dirty="0" smtClean="0">
                          <a:latin typeface="Arial Narrow" pitchFamily="34" charset="0"/>
                        </a:rPr>
                        <a:t>43,714</a:t>
                      </a:r>
                      <a:endParaRPr lang="en-US" dirty="0">
                        <a:latin typeface="Arial Narrow" pitchFamily="34" charset="0"/>
                      </a:endParaRPr>
                    </a:p>
                  </a:txBody>
                  <a:tcPr/>
                </a:tc>
              </a:tr>
              <a:tr h="499833">
                <a:tc>
                  <a:txBody>
                    <a:bodyPr/>
                    <a:lstStyle/>
                    <a:p>
                      <a:r>
                        <a:rPr lang="en-US" dirty="0" smtClean="0">
                          <a:latin typeface="Arial Narrow" pitchFamily="34" charset="0"/>
                        </a:rPr>
                        <a:t>Baltimore </a:t>
                      </a:r>
                      <a:r>
                        <a:rPr lang="en-US" baseline="0" dirty="0" smtClean="0">
                          <a:latin typeface="Arial Narrow" pitchFamily="34" charset="0"/>
                        </a:rPr>
                        <a:t>-</a:t>
                      </a:r>
                      <a:r>
                        <a:rPr lang="en-US" dirty="0" smtClean="0">
                          <a:latin typeface="Arial Narrow" pitchFamily="34" charset="0"/>
                        </a:rPr>
                        <a:t>Washington</a:t>
                      </a:r>
                      <a:endParaRPr lang="en-US" dirty="0">
                        <a:latin typeface="Arial Narrow" pitchFamily="34" charset="0"/>
                      </a:endParaRPr>
                    </a:p>
                  </a:txBody>
                  <a:tcPr/>
                </a:tc>
                <a:tc>
                  <a:txBody>
                    <a:bodyPr/>
                    <a:lstStyle/>
                    <a:p>
                      <a:r>
                        <a:rPr lang="en-US" dirty="0" smtClean="0">
                          <a:latin typeface="Arial Narrow" pitchFamily="34" charset="0"/>
                        </a:rPr>
                        <a:t>  8,241,912</a:t>
                      </a:r>
                      <a:endParaRPr lang="en-US" dirty="0">
                        <a:latin typeface="Arial Narrow" pitchFamily="34" charset="0"/>
                      </a:endParaRPr>
                    </a:p>
                  </a:txBody>
                  <a:tcPr/>
                </a:tc>
                <a:tc>
                  <a:txBody>
                    <a:bodyPr/>
                    <a:lstStyle/>
                    <a:p>
                      <a:r>
                        <a:rPr lang="en-US" dirty="0" smtClean="0">
                          <a:latin typeface="Arial Narrow" pitchFamily="34" charset="0"/>
                        </a:rPr>
                        <a:t>   287</a:t>
                      </a:r>
                      <a:endParaRPr lang="en-US" dirty="0">
                        <a:latin typeface="Arial Narrow" pitchFamily="34" charset="0"/>
                      </a:endParaRPr>
                    </a:p>
                  </a:txBody>
                  <a:tcPr/>
                </a:tc>
                <a:tc>
                  <a:txBody>
                    <a:bodyPr/>
                    <a:lstStyle/>
                    <a:p>
                      <a:r>
                        <a:rPr lang="en-US" dirty="0" smtClean="0">
                          <a:latin typeface="Arial Narrow" pitchFamily="34" charset="0"/>
                        </a:rPr>
                        <a:t>54,211</a:t>
                      </a:r>
                    </a:p>
                  </a:txBody>
                  <a:tcPr/>
                </a:tc>
              </a:tr>
              <a:tr h="472891">
                <a:tc>
                  <a:txBody>
                    <a:bodyPr/>
                    <a:lstStyle/>
                    <a:p>
                      <a:r>
                        <a:rPr lang="en-US" dirty="0" smtClean="0">
                          <a:latin typeface="Arial Narrow" pitchFamily="34" charset="0"/>
                        </a:rPr>
                        <a:t>Boston </a:t>
                      </a:r>
                      <a:endParaRPr lang="en-US" dirty="0">
                        <a:latin typeface="Arial Narrow" pitchFamily="34" charset="0"/>
                      </a:endParaRPr>
                    </a:p>
                  </a:txBody>
                  <a:tcPr/>
                </a:tc>
                <a:tc>
                  <a:txBody>
                    <a:bodyPr/>
                    <a:lstStyle/>
                    <a:p>
                      <a:r>
                        <a:rPr lang="en-US" sz="1800" kern="1200" dirty="0" smtClean="0">
                          <a:solidFill>
                            <a:schemeClr val="dk1"/>
                          </a:solidFill>
                          <a:latin typeface="+mn-lt"/>
                          <a:ea typeface="+mn-ea"/>
                          <a:cs typeface="+mn-cs"/>
                        </a:rPr>
                        <a:t>  </a:t>
                      </a:r>
                      <a:r>
                        <a:rPr lang="en-US" sz="1800" kern="1200" dirty="0" smtClean="0">
                          <a:solidFill>
                            <a:schemeClr val="dk1"/>
                          </a:solidFill>
                          <a:latin typeface="Arial Narrow"/>
                          <a:ea typeface="+mn-ea"/>
                          <a:cs typeface="Arial Narrow"/>
                        </a:rPr>
                        <a:t>7,476,689</a:t>
                      </a:r>
                      <a:endParaRPr lang="en-US" dirty="0">
                        <a:latin typeface="Arial Narrow"/>
                        <a:cs typeface="Arial Narrow"/>
                      </a:endParaRPr>
                    </a:p>
                  </a:txBody>
                  <a:tcPr/>
                </a:tc>
                <a:tc>
                  <a:txBody>
                    <a:bodyPr/>
                    <a:lstStyle/>
                    <a:p>
                      <a:r>
                        <a:rPr lang="en-US" dirty="0" smtClean="0">
                          <a:latin typeface="Arial Narrow" pitchFamily="34" charset="0"/>
                        </a:rPr>
                        <a:t>   241</a:t>
                      </a:r>
                      <a:endParaRPr lang="en-US" dirty="0">
                        <a:latin typeface="Arial Narrow" pitchFamily="34" charset="0"/>
                      </a:endParaRPr>
                    </a:p>
                  </a:txBody>
                  <a:tcPr/>
                </a:tc>
                <a:tc>
                  <a:txBody>
                    <a:bodyPr/>
                    <a:lstStyle/>
                    <a:p>
                      <a:r>
                        <a:rPr lang="en-US" dirty="0" smtClean="0">
                          <a:latin typeface="Arial Narrow" pitchFamily="34" charset="0"/>
                        </a:rPr>
                        <a:t>53,763</a:t>
                      </a:r>
                      <a:endParaRPr lang="en-US" dirty="0">
                        <a:latin typeface="Arial Narrow" pitchFamily="34" charset="0"/>
                      </a:endParaRPr>
                    </a:p>
                  </a:txBody>
                  <a:tcPr/>
                </a:tc>
              </a:tr>
              <a:tr h="4233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Narrow" pitchFamily="34" charset="0"/>
                        </a:rPr>
                        <a:t>San Francisco - San Jose</a:t>
                      </a:r>
                    </a:p>
                  </a:txBody>
                  <a:tcPr/>
                </a:tc>
                <a:tc>
                  <a:txBody>
                    <a:bodyPr/>
                    <a:lstStyle/>
                    <a:p>
                      <a:r>
                        <a:rPr lang="en-US" dirty="0" smtClean="0">
                          <a:latin typeface="Arial Narrow" pitchFamily="34" charset="0"/>
                        </a:rPr>
                        <a:t>  7,264,887</a:t>
                      </a:r>
                      <a:endParaRPr lang="en-US" dirty="0">
                        <a:latin typeface="Arial Narrow" pitchFamily="34" charset="0"/>
                      </a:endParaRPr>
                    </a:p>
                  </a:txBody>
                  <a:tcPr/>
                </a:tc>
                <a:tc>
                  <a:txBody>
                    <a:bodyPr/>
                    <a:lstStyle/>
                    <a:p>
                      <a:r>
                        <a:rPr lang="en-US" dirty="0" smtClean="0">
                          <a:latin typeface="Arial Narrow" pitchFamily="34" charset="0"/>
                        </a:rPr>
                        <a:t>   257</a:t>
                      </a:r>
                      <a:endParaRPr lang="en-US" dirty="0">
                        <a:latin typeface="Arial Narrow" pitchFamily="34" charset="0"/>
                      </a:endParaRPr>
                    </a:p>
                  </a:txBody>
                  <a:tcPr/>
                </a:tc>
                <a:tc>
                  <a:txBody>
                    <a:bodyPr/>
                    <a:lstStyle/>
                    <a:p>
                      <a:r>
                        <a:rPr lang="en-US" dirty="0" smtClean="0">
                          <a:latin typeface="Arial Narrow" pitchFamily="34" charset="0"/>
                        </a:rPr>
                        <a:t>61,337</a:t>
                      </a:r>
                      <a:endParaRPr lang="en-US" dirty="0">
                        <a:latin typeface="Arial Narrow" pitchFamily="34" charset="0"/>
                      </a:endParaRPr>
                    </a:p>
                  </a:txBody>
                  <a:tcPr/>
                </a:tc>
              </a:tr>
              <a:tr h="432243">
                <a:tc>
                  <a:txBody>
                    <a:bodyPr/>
                    <a:lstStyle/>
                    <a:p>
                      <a:r>
                        <a:rPr lang="en-US" dirty="0" smtClean="0">
                          <a:latin typeface="Arial Narrow" pitchFamily="34" charset="0"/>
                        </a:rPr>
                        <a:t>Philadelphia</a:t>
                      </a:r>
                      <a:endParaRPr lang="en-US" b="1" dirty="0">
                        <a:latin typeface="Arial Narrow" pitchFamily="34" charset="0"/>
                      </a:endParaRPr>
                    </a:p>
                  </a:txBody>
                  <a:tcPr/>
                </a:tc>
                <a:tc>
                  <a:txBody>
                    <a:bodyPr/>
                    <a:lstStyle/>
                    <a:p>
                      <a:r>
                        <a:rPr lang="en-US" dirty="0" smtClean="0">
                          <a:latin typeface="Arial Narrow" pitchFamily="34" charset="0"/>
                        </a:rPr>
                        <a:t>  6,385,461</a:t>
                      </a:r>
                      <a:endParaRPr lang="en-US" b="1" dirty="0">
                        <a:latin typeface="Arial Narrow" pitchFamily="34" charset="0"/>
                      </a:endParaRPr>
                    </a:p>
                  </a:txBody>
                  <a:tcPr/>
                </a:tc>
                <a:tc>
                  <a:txBody>
                    <a:bodyPr/>
                    <a:lstStyle/>
                    <a:p>
                      <a:r>
                        <a:rPr lang="en-US" dirty="0" smtClean="0">
                          <a:latin typeface="Arial Narrow" pitchFamily="34" charset="0"/>
                        </a:rPr>
                        <a:t>   264</a:t>
                      </a:r>
                      <a:endParaRPr lang="en-US" b="1" dirty="0">
                        <a:latin typeface="Arial Narrow" pitchFamily="34" charset="0"/>
                      </a:endParaRPr>
                    </a:p>
                  </a:txBody>
                  <a:tcPr/>
                </a:tc>
                <a:tc>
                  <a:txBody>
                    <a:bodyPr/>
                    <a:lstStyle/>
                    <a:p>
                      <a:r>
                        <a:rPr lang="en-US" dirty="0" smtClean="0">
                          <a:latin typeface="Arial Narrow" pitchFamily="34" charset="0"/>
                        </a:rPr>
                        <a:t>45,460</a:t>
                      </a:r>
                      <a:endParaRPr lang="en-US" b="1" dirty="0" smtClean="0">
                        <a:latin typeface="Arial Narrow" pitchFamily="34" charset="0"/>
                      </a:endParaRPr>
                    </a:p>
                  </a:txBody>
                  <a:tcPr/>
                </a:tc>
              </a:tr>
              <a:tr h="540481">
                <a:tc>
                  <a:txBody>
                    <a:bodyPr/>
                    <a:lstStyle/>
                    <a:p>
                      <a:r>
                        <a:rPr lang="en-US" b="1" dirty="0" smtClean="0">
                          <a:latin typeface="Arial Narrow" pitchFamily="34" charset="0"/>
                        </a:rPr>
                        <a:t>Texas Triangle</a:t>
                      </a:r>
                      <a:endParaRPr lang="en-US" b="1" dirty="0">
                        <a:latin typeface="Arial Narrow" pitchFamily="34" charset="0"/>
                      </a:endParaRPr>
                    </a:p>
                  </a:txBody>
                  <a:tcPr/>
                </a:tc>
                <a:tc>
                  <a:txBody>
                    <a:bodyPr/>
                    <a:lstStyle/>
                    <a:p>
                      <a:r>
                        <a:rPr lang="en-US" b="1" dirty="0" smtClean="0">
                          <a:latin typeface="Arial Narrow" pitchFamily="34" charset="0"/>
                        </a:rPr>
                        <a:t>16,548,737</a:t>
                      </a:r>
                      <a:endParaRPr lang="en-US" b="1" dirty="0">
                        <a:latin typeface="Arial Narrow" pitchFamily="34" charset="0"/>
                      </a:endParaRPr>
                    </a:p>
                  </a:txBody>
                  <a:tcPr/>
                </a:tc>
                <a:tc>
                  <a:txBody>
                    <a:bodyPr/>
                    <a:lstStyle/>
                    <a:p>
                      <a:r>
                        <a:rPr lang="en-US" b="1" dirty="0" smtClean="0">
                          <a:latin typeface="Arial Narrow" pitchFamily="34" charset="0"/>
                        </a:rPr>
                        <a:t>   683</a:t>
                      </a:r>
                      <a:endParaRPr lang="en-US" b="1" dirty="0">
                        <a:latin typeface="Arial Narrow"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Arial Narrow" pitchFamily="34" charset="0"/>
                        </a:rPr>
                        <a:t>35,542</a:t>
                      </a: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1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457200" y="1524000"/>
            <a:ext cx="8229600" cy="48768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0" y="0"/>
            <a:ext cx="9144000" cy="1143000"/>
            <a:chOff x="0" y="-96"/>
            <a:chExt cx="5760" cy="720"/>
          </a:xfrm>
        </p:grpSpPr>
        <p:sp>
          <p:nvSpPr>
            <p:cNvPr id="15408" name="Text Box 4"/>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Previous and ongoing research</a:t>
              </a:r>
            </a:p>
          </p:txBody>
        </p:sp>
        <p:pic>
          <p:nvPicPr>
            <p:cNvPr id="15409" name="Picture 5"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
        <p:nvSpPr>
          <p:cNvPr id="15364" name="Text Box 7"/>
          <p:cNvSpPr txBox="1">
            <a:spLocks noChangeArrowheads="1"/>
          </p:cNvSpPr>
          <p:nvPr/>
        </p:nvSpPr>
        <p:spPr bwMode="auto">
          <a:xfrm>
            <a:off x="381000" y="1066800"/>
            <a:ext cx="5486400" cy="366713"/>
          </a:xfrm>
          <a:prstGeom prst="rect">
            <a:avLst/>
          </a:prstGeom>
          <a:noFill/>
          <a:ln w="9525">
            <a:noFill/>
            <a:miter lim="800000"/>
            <a:headEnd/>
            <a:tailEnd/>
          </a:ln>
        </p:spPr>
        <p:txBody>
          <a:bodyPr>
            <a:spAutoFit/>
          </a:bodyPr>
          <a:lstStyle/>
          <a:p>
            <a:pPr>
              <a:spcBef>
                <a:spcPct val="50000"/>
              </a:spcBef>
            </a:pPr>
            <a:r>
              <a:rPr lang="en-US">
                <a:solidFill>
                  <a:srgbClr val="4382C1"/>
                </a:solidFill>
                <a:latin typeface="Impact" pitchFamily="34" charset="0"/>
              </a:rPr>
              <a:t>Comparing the TX Urban Triangle metropolises, 2007</a:t>
            </a:r>
          </a:p>
        </p:txBody>
      </p:sp>
      <p:graphicFrame>
        <p:nvGraphicFramePr>
          <p:cNvPr id="9" name="Table 8"/>
          <p:cNvGraphicFramePr>
            <a:graphicFrameLocks noGrp="1"/>
          </p:cNvGraphicFramePr>
          <p:nvPr/>
        </p:nvGraphicFramePr>
        <p:xfrm>
          <a:off x="609600" y="2057400"/>
          <a:ext cx="7848600" cy="3759373"/>
        </p:xfrm>
        <a:graphic>
          <a:graphicData uri="http://schemas.openxmlformats.org/drawingml/2006/table">
            <a:tbl>
              <a:tblPr firstRow="1" bandRow="1">
                <a:tableStyleId>{5C22544A-7EE6-4342-B048-85BDC9FD1C3A}</a:tableStyleId>
              </a:tblPr>
              <a:tblGrid>
                <a:gridCol w="2564394"/>
                <a:gridCol w="1621526"/>
                <a:gridCol w="1918546"/>
                <a:gridCol w="1744134"/>
              </a:tblGrid>
              <a:tr h="1017523">
                <a:tc>
                  <a:txBody>
                    <a:bodyPr/>
                    <a:lstStyle/>
                    <a:p>
                      <a:endParaRPr lang="en-US" dirty="0" smtClean="0"/>
                    </a:p>
                    <a:p>
                      <a:r>
                        <a:rPr lang="en-US" dirty="0" smtClean="0"/>
                        <a:t>               </a:t>
                      </a:r>
                      <a:r>
                        <a:rPr lang="en-US" dirty="0" smtClean="0">
                          <a:solidFill>
                            <a:schemeClr val="tx1"/>
                          </a:solidFill>
                        </a:rPr>
                        <a:t>2007</a:t>
                      </a:r>
                      <a:endParaRPr lang="en-US" dirty="0">
                        <a:solidFill>
                          <a:schemeClr val="tx1"/>
                        </a:solidFill>
                      </a:endParaRPr>
                    </a:p>
                  </a:txBody>
                  <a:tcPr/>
                </a:tc>
                <a:tc>
                  <a:txBody>
                    <a:bodyPr/>
                    <a:lstStyle/>
                    <a:p>
                      <a:r>
                        <a:rPr lang="en-US" dirty="0" smtClean="0">
                          <a:solidFill>
                            <a:schemeClr val="tx1"/>
                          </a:solidFill>
                          <a:latin typeface="Arial Narrow" pitchFamily="34" charset="0"/>
                        </a:rPr>
                        <a:t>Total</a:t>
                      </a:r>
                    </a:p>
                    <a:p>
                      <a:r>
                        <a:rPr lang="en-US" dirty="0" smtClean="0">
                          <a:solidFill>
                            <a:schemeClr val="tx1"/>
                          </a:solidFill>
                          <a:latin typeface="Arial Narrow" pitchFamily="34" charset="0"/>
                        </a:rPr>
                        <a:t>Population</a:t>
                      </a:r>
                    </a:p>
                  </a:txBody>
                  <a:tcPr/>
                </a:tc>
                <a:tc>
                  <a:txBody>
                    <a:bodyPr/>
                    <a:lstStyle/>
                    <a:p>
                      <a:r>
                        <a:rPr lang="en-US" dirty="0" smtClean="0">
                          <a:solidFill>
                            <a:schemeClr val="tx1"/>
                          </a:solidFill>
                          <a:latin typeface="Arial Narrow" pitchFamily="34" charset="0"/>
                        </a:rPr>
                        <a:t>Total Personal Income,</a:t>
                      </a:r>
                    </a:p>
                    <a:p>
                      <a:r>
                        <a:rPr lang="en-US" dirty="0" smtClean="0">
                          <a:solidFill>
                            <a:schemeClr val="tx1"/>
                          </a:solidFill>
                          <a:latin typeface="Arial Narrow" pitchFamily="34" charset="0"/>
                        </a:rPr>
                        <a:t>Millions</a:t>
                      </a:r>
                      <a:r>
                        <a:rPr lang="en-US" baseline="0" dirty="0" smtClean="0">
                          <a:solidFill>
                            <a:schemeClr val="tx1"/>
                          </a:solidFill>
                          <a:latin typeface="Arial Narrow" pitchFamily="34" charset="0"/>
                        </a:rPr>
                        <a:t> of Dollars</a:t>
                      </a:r>
                      <a:endParaRPr lang="en-US" dirty="0">
                        <a:solidFill>
                          <a:schemeClr val="tx1"/>
                        </a:solidFill>
                        <a:latin typeface="Arial Narrow" pitchFamily="34" charset="0"/>
                      </a:endParaRPr>
                    </a:p>
                  </a:txBody>
                  <a:tcPr/>
                </a:tc>
                <a:tc>
                  <a:txBody>
                    <a:bodyPr/>
                    <a:lstStyle/>
                    <a:p>
                      <a:r>
                        <a:rPr lang="en-US" dirty="0" smtClean="0">
                          <a:solidFill>
                            <a:schemeClr val="tx1"/>
                          </a:solidFill>
                          <a:latin typeface="Arial Narrow" pitchFamily="34" charset="0"/>
                        </a:rPr>
                        <a:t>Annual Per Capita Personal Income, Dollars</a:t>
                      </a:r>
                      <a:endParaRPr lang="en-US" dirty="0">
                        <a:solidFill>
                          <a:schemeClr val="tx1"/>
                        </a:solidFill>
                        <a:latin typeface="Arial Narrow" pitchFamily="34" charset="0"/>
                      </a:endParaRPr>
                    </a:p>
                  </a:txBody>
                  <a:tcPr/>
                </a:tc>
              </a:tr>
              <a:tr h="456975">
                <a:tc>
                  <a:txBody>
                    <a:bodyPr/>
                    <a:lstStyle/>
                    <a:p>
                      <a:r>
                        <a:rPr lang="en-US" dirty="0" smtClean="0">
                          <a:latin typeface="Arial Narrow" pitchFamily="34" charset="0"/>
                        </a:rPr>
                        <a:t>Dallas</a:t>
                      </a:r>
                      <a:r>
                        <a:rPr lang="en-US" baseline="0" dirty="0" smtClean="0">
                          <a:latin typeface="Arial Narrow" pitchFamily="34" charset="0"/>
                        </a:rPr>
                        <a:t> – Fort Worth</a:t>
                      </a:r>
                      <a:endParaRPr lang="en-US" dirty="0">
                        <a:latin typeface="Arial Narrow" pitchFamily="34" charset="0"/>
                      </a:endParaRPr>
                    </a:p>
                  </a:txBody>
                  <a:tcPr/>
                </a:tc>
                <a:tc>
                  <a:txBody>
                    <a:bodyPr/>
                    <a:lstStyle/>
                    <a:p>
                      <a:r>
                        <a:rPr lang="en-US" dirty="0" smtClean="0">
                          <a:latin typeface="Arial Narrow" pitchFamily="34" charset="0"/>
                        </a:rPr>
                        <a:t>6,144,489</a:t>
                      </a:r>
                      <a:endParaRPr lang="en-US" dirty="0">
                        <a:latin typeface="Arial Narrow" pitchFamily="34" charset="0"/>
                      </a:endParaRPr>
                    </a:p>
                  </a:txBody>
                  <a:tcPr/>
                </a:tc>
                <a:tc>
                  <a:txBody>
                    <a:bodyPr/>
                    <a:lstStyle/>
                    <a:p>
                      <a:r>
                        <a:rPr lang="en-US" dirty="0" smtClean="0">
                          <a:latin typeface="Arial Narrow" pitchFamily="34" charset="0"/>
                        </a:rPr>
                        <a:t>256,943</a:t>
                      </a:r>
                      <a:endParaRPr lang="en-US" dirty="0">
                        <a:latin typeface="Arial Narrow" pitchFamily="34" charset="0"/>
                      </a:endParaRPr>
                    </a:p>
                  </a:txBody>
                  <a:tcPr/>
                </a:tc>
                <a:tc>
                  <a:txBody>
                    <a:bodyPr/>
                    <a:lstStyle/>
                    <a:p>
                      <a:r>
                        <a:rPr lang="en-US" dirty="0" smtClean="0">
                          <a:latin typeface="Arial Narrow" pitchFamily="34" charset="0"/>
                        </a:rPr>
                        <a:t>41,813</a:t>
                      </a:r>
                      <a:endParaRPr lang="en-US" dirty="0">
                        <a:latin typeface="Arial Narrow" pitchFamily="34" charset="0"/>
                      </a:endParaRPr>
                    </a:p>
                  </a:txBody>
                  <a:tcPr/>
                </a:tc>
              </a:tr>
              <a:tr h="456975">
                <a:tc>
                  <a:txBody>
                    <a:bodyPr/>
                    <a:lstStyle/>
                    <a:p>
                      <a:r>
                        <a:rPr lang="en-US" dirty="0" smtClean="0">
                          <a:latin typeface="Arial Narrow" pitchFamily="34" charset="0"/>
                        </a:rPr>
                        <a:t>Houston</a:t>
                      </a:r>
                      <a:endParaRPr lang="en-US" dirty="0">
                        <a:latin typeface="Arial Narrow" pitchFamily="34" charset="0"/>
                      </a:endParaRPr>
                    </a:p>
                  </a:txBody>
                  <a:tcPr/>
                </a:tc>
                <a:tc>
                  <a:txBody>
                    <a:bodyPr/>
                    <a:lstStyle/>
                    <a:p>
                      <a:r>
                        <a:rPr lang="en-US" dirty="0" smtClean="0">
                          <a:latin typeface="Arial Narrow" pitchFamily="34" charset="0"/>
                        </a:rPr>
                        <a:t>5,629,127</a:t>
                      </a:r>
                      <a:endParaRPr lang="en-US" dirty="0">
                        <a:latin typeface="Arial Narrow" pitchFamily="34" charset="0"/>
                      </a:endParaRPr>
                    </a:p>
                  </a:txBody>
                  <a:tcPr/>
                </a:tc>
                <a:tc>
                  <a:txBody>
                    <a:bodyPr/>
                    <a:lstStyle/>
                    <a:p>
                      <a:r>
                        <a:rPr lang="en-US" dirty="0" smtClean="0">
                          <a:latin typeface="Arial Narrow" pitchFamily="34" charset="0"/>
                        </a:rPr>
                        <a:t>260,213</a:t>
                      </a:r>
                      <a:endParaRPr lang="en-US" dirty="0">
                        <a:latin typeface="Arial Narrow" pitchFamily="34" charset="0"/>
                      </a:endParaRPr>
                    </a:p>
                  </a:txBody>
                  <a:tcPr/>
                </a:tc>
                <a:tc>
                  <a:txBody>
                    <a:bodyPr/>
                    <a:lstStyle/>
                    <a:p>
                      <a:r>
                        <a:rPr lang="en-US" dirty="0" smtClean="0">
                          <a:latin typeface="Arial Narrow" pitchFamily="34" charset="0"/>
                        </a:rPr>
                        <a:t>46,235</a:t>
                      </a:r>
                      <a:endParaRPr lang="en-US" dirty="0">
                        <a:latin typeface="Arial Narrow" pitchFamily="34" charset="0"/>
                      </a:endParaRPr>
                    </a:p>
                  </a:txBody>
                  <a:tcPr/>
                </a:tc>
              </a:tr>
              <a:tr h="456975">
                <a:tc>
                  <a:txBody>
                    <a:bodyPr/>
                    <a:lstStyle/>
                    <a:p>
                      <a:r>
                        <a:rPr lang="en-US" dirty="0" smtClean="0">
                          <a:latin typeface="Arial Narrow" pitchFamily="34" charset="0"/>
                        </a:rPr>
                        <a:t>San Antonio</a:t>
                      </a:r>
                      <a:endParaRPr lang="en-US" dirty="0">
                        <a:latin typeface="Arial Narrow" pitchFamily="34" charset="0"/>
                      </a:endParaRPr>
                    </a:p>
                  </a:txBody>
                  <a:tcPr/>
                </a:tc>
                <a:tc>
                  <a:txBody>
                    <a:bodyPr/>
                    <a:lstStyle/>
                    <a:p>
                      <a:r>
                        <a:rPr lang="en-US" dirty="0" smtClean="0">
                          <a:latin typeface="Arial Narrow" pitchFamily="34" charset="0"/>
                        </a:rPr>
                        <a:t>1,997,969</a:t>
                      </a:r>
                      <a:endParaRPr lang="en-US" dirty="0">
                        <a:latin typeface="Arial Narrow" pitchFamily="34" charset="0"/>
                      </a:endParaRPr>
                    </a:p>
                  </a:txBody>
                  <a:tcPr/>
                </a:tc>
                <a:tc>
                  <a:txBody>
                    <a:bodyPr/>
                    <a:lstStyle/>
                    <a:p>
                      <a:r>
                        <a:rPr lang="en-US" dirty="0" smtClean="0">
                          <a:latin typeface="Arial Narrow" pitchFamily="34" charset="0"/>
                        </a:rPr>
                        <a:t>  68,239</a:t>
                      </a:r>
                      <a:endParaRPr lang="en-US" dirty="0">
                        <a:latin typeface="Arial Narrow" pitchFamily="34" charset="0"/>
                      </a:endParaRPr>
                    </a:p>
                  </a:txBody>
                  <a:tcPr/>
                </a:tc>
                <a:tc>
                  <a:txBody>
                    <a:bodyPr/>
                    <a:lstStyle/>
                    <a:p>
                      <a:r>
                        <a:rPr lang="en-US" dirty="0" smtClean="0">
                          <a:latin typeface="Arial Narrow" pitchFamily="34" charset="0"/>
                        </a:rPr>
                        <a:t>34,279</a:t>
                      </a:r>
                      <a:endParaRPr lang="en-US" dirty="0">
                        <a:latin typeface="Arial Narrow" pitchFamily="34" charset="0"/>
                      </a:endParaRPr>
                    </a:p>
                  </a:txBody>
                  <a:tcPr/>
                </a:tc>
              </a:tr>
              <a:tr h="456975">
                <a:tc>
                  <a:txBody>
                    <a:bodyPr/>
                    <a:lstStyle/>
                    <a:p>
                      <a:r>
                        <a:rPr lang="en-US" dirty="0" smtClean="0">
                          <a:latin typeface="Arial Narrow" pitchFamily="34" charset="0"/>
                        </a:rPr>
                        <a:t>Austin</a:t>
                      </a:r>
                      <a:endParaRPr lang="en-US" dirty="0">
                        <a:latin typeface="Arial Narrow" pitchFamily="34" charset="0"/>
                      </a:endParaRPr>
                    </a:p>
                  </a:txBody>
                  <a:tcPr/>
                </a:tc>
                <a:tc>
                  <a:txBody>
                    <a:bodyPr/>
                    <a:lstStyle/>
                    <a:p>
                      <a:r>
                        <a:rPr lang="en-US" dirty="0" smtClean="0">
                          <a:latin typeface="Arial Narrow" pitchFamily="34" charset="0"/>
                        </a:rPr>
                        <a:t>1,593,400</a:t>
                      </a:r>
                      <a:endParaRPr lang="en-US" dirty="0">
                        <a:latin typeface="Arial Narrow" pitchFamily="34" charset="0"/>
                      </a:endParaRPr>
                    </a:p>
                  </a:txBody>
                  <a:tcPr/>
                </a:tc>
                <a:tc>
                  <a:txBody>
                    <a:bodyPr/>
                    <a:lstStyle/>
                    <a:p>
                      <a:r>
                        <a:rPr lang="en-US" dirty="0" smtClean="0">
                          <a:latin typeface="Arial Narrow" pitchFamily="34" charset="0"/>
                        </a:rPr>
                        <a:t>  59,958</a:t>
                      </a:r>
                      <a:endParaRPr lang="en-US" dirty="0">
                        <a:latin typeface="Arial Narrow" pitchFamily="34" charset="0"/>
                      </a:endParaRPr>
                    </a:p>
                  </a:txBody>
                  <a:tcPr/>
                </a:tc>
                <a:tc>
                  <a:txBody>
                    <a:bodyPr/>
                    <a:lstStyle/>
                    <a:p>
                      <a:r>
                        <a:rPr lang="en-US" dirty="0" smtClean="0">
                          <a:latin typeface="Arial Narrow" pitchFamily="34" charset="0"/>
                        </a:rPr>
                        <a:t>37,517</a:t>
                      </a:r>
                      <a:endParaRPr lang="en-US" dirty="0">
                        <a:latin typeface="Arial Narrow" pitchFamily="34" charset="0"/>
                      </a:endParaRPr>
                    </a:p>
                  </a:txBody>
                  <a:tcPr/>
                </a:tc>
              </a:tr>
              <a:tr h="456975">
                <a:tc>
                  <a:txBody>
                    <a:bodyPr/>
                    <a:lstStyle/>
                    <a:p>
                      <a:r>
                        <a:rPr lang="en-US" dirty="0" smtClean="0">
                          <a:latin typeface="Arial Narrow" pitchFamily="34" charset="0"/>
                        </a:rPr>
                        <a:t>Bryan</a:t>
                      </a:r>
                      <a:r>
                        <a:rPr lang="en-US" baseline="0" dirty="0" smtClean="0">
                          <a:latin typeface="Arial Narrow" pitchFamily="34" charset="0"/>
                        </a:rPr>
                        <a:t> / College Station</a:t>
                      </a:r>
                      <a:endParaRPr lang="en-US" dirty="0">
                        <a:latin typeface="Arial Narrow" pitchFamily="34" charset="0"/>
                      </a:endParaRPr>
                    </a:p>
                  </a:txBody>
                  <a:tcPr/>
                </a:tc>
                <a:tc>
                  <a:txBody>
                    <a:bodyPr/>
                    <a:lstStyle/>
                    <a:p>
                      <a:r>
                        <a:rPr lang="en-US" dirty="0" smtClean="0">
                          <a:latin typeface="Arial Narrow" pitchFamily="34" charset="0"/>
                        </a:rPr>
                        <a:t>   207,734</a:t>
                      </a:r>
                      <a:endParaRPr lang="en-US" dirty="0">
                        <a:latin typeface="Arial Narrow" pitchFamily="34" charset="0"/>
                      </a:endParaRPr>
                    </a:p>
                  </a:txBody>
                  <a:tcPr/>
                </a:tc>
                <a:tc>
                  <a:txBody>
                    <a:bodyPr/>
                    <a:lstStyle/>
                    <a:p>
                      <a:r>
                        <a:rPr lang="en-US" dirty="0" smtClean="0">
                          <a:latin typeface="Arial Narrow" pitchFamily="34" charset="0"/>
                        </a:rPr>
                        <a:t>    5,448</a:t>
                      </a:r>
                      <a:endParaRPr lang="en-US" dirty="0">
                        <a:latin typeface="Arial Narrow" pitchFamily="34" charset="0"/>
                      </a:endParaRPr>
                    </a:p>
                  </a:txBody>
                  <a:tcPr/>
                </a:tc>
                <a:tc>
                  <a:txBody>
                    <a:bodyPr/>
                    <a:lstStyle/>
                    <a:p>
                      <a:r>
                        <a:rPr lang="en-US" dirty="0" smtClean="0">
                          <a:latin typeface="Arial Narrow" pitchFamily="34" charset="0"/>
                        </a:rPr>
                        <a:t>26,790</a:t>
                      </a:r>
                      <a:endParaRPr lang="en-US" dirty="0">
                        <a:latin typeface="Arial Narrow" pitchFamily="34" charset="0"/>
                      </a:endParaRPr>
                    </a:p>
                  </a:txBody>
                  <a:tcPr/>
                </a:tc>
              </a:tr>
              <a:tr h="456975">
                <a:tc>
                  <a:txBody>
                    <a:bodyPr/>
                    <a:lstStyle/>
                    <a:p>
                      <a:r>
                        <a:rPr lang="en-US" b="1" dirty="0" smtClean="0">
                          <a:latin typeface="Arial Narrow" pitchFamily="34" charset="0"/>
                        </a:rPr>
                        <a:t>Texas Urban Triangle</a:t>
                      </a:r>
                      <a:endParaRPr lang="en-US" b="1" dirty="0">
                        <a:latin typeface="Arial Narrow" pitchFamily="34" charset="0"/>
                      </a:endParaRPr>
                    </a:p>
                  </a:txBody>
                  <a:tcPr/>
                </a:tc>
                <a:tc>
                  <a:txBody>
                    <a:bodyPr/>
                    <a:lstStyle/>
                    <a:p>
                      <a:r>
                        <a:rPr lang="en-US" b="1" dirty="0" smtClean="0">
                          <a:latin typeface="Arial Narrow" pitchFamily="34" charset="0"/>
                        </a:rPr>
                        <a:t>16,548,737</a:t>
                      </a:r>
                      <a:endParaRPr lang="en-US" b="1" dirty="0">
                        <a:latin typeface="Arial Narrow" pitchFamily="34" charset="0"/>
                      </a:endParaRPr>
                    </a:p>
                  </a:txBody>
                  <a:tcPr/>
                </a:tc>
                <a:tc>
                  <a:txBody>
                    <a:bodyPr/>
                    <a:lstStyle/>
                    <a:p>
                      <a:r>
                        <a:rPr lang="en-US" b="1" dirty="0" smtClean="0">
                          <a:latin typeface="Arial Narrow" pitchFamily="34" charset="0"/>
                        </a:rPr>
                        <a:t>682,903</a:t>
                      </a:r>
                      <a:endParaRPr lang="en-US" b="1" dirty="0">
                        <a:latin typeface="Arial Narrow" pitchFamily="34" charset="0"/>
                      </a:endParaRPr>
                    </a:p>
                  </a:txBody>
                  <a:tcPr/>
                </a:tc>
                <a:tc>
                  <a:txBody>
                    <a:bodyPr/>
                    <a:lstStyle/>
                    <a:p>
                      <a:r>
                        <a:rPr lang="en-US" b="1" dirty="0" smtClean="0">
                          <a:latin typeface="Arial Narrow" pitchFamily="34" charset="0"/>
                        </a:rPr>
                        <a:t>35,542</a:t>
                      </a:r>
                      <a:endParaRPr lang="en-US" b="1" dirty="0">
                        <a:latin typeface="Arial Narrow" pitchFamily="34" charset="0"/>
                      </a:endParaRPr>
                    </a:p>
                  </a:txBody>
                  <a:tcPr/>
                </a:tc>
              </a:tr>
            </a:tbl>
          </a:graphicData>
        </a:graphic>
      </p:graphicFrame>
      <p:sp>
        <p:nvSpPr>
          <p:cNvPr id="10" name="Text Box 8"/>
          <p:cNvSpPr txBox="1">
            <a:spLocks noChangeArrowheads="1"/>
          </p:cNvSpPr>
          <p:nvPr/>
        </p:nvSpPr>
        <p:spPr bwMode="auto">
          <a:xfrm>
            <a:off x="304800" y="6477000"/>
            <a:ext cx="3505200" cy="307777"/>
          </a:xfrm>
          <a:prstGeom prst="rect">
            <a:avLst/>
          </a:prstGeom>
          <a:noFill/>
          <a:ln w="9525">
            <a:noFill/>
            <a:miter lim="800000"/>
            <a:headEnd/>
            <a:tailEnd/>
          </a:ln>
        </p:spPr>
        <p:txBody>
          <a:bodyPr wrap="square">
            <a:spAutoFit/>
          </a:bodyPr>
          <a:lstStyle/>
          <a:p>
            <a:pPr algn="ctr">
              <a:spcBef>
                <a:spcPct val="50000"/>
              </a:spcBef>
              <a:defRPr/>
            </a:pPr>
            <a:r>
              <a:rPr lang="en-US" sz="1400" i="1" dirty="0">
                <a:solidFill>
                  <a:schemeClr val="accent1">
                    <a:lumMod val="50000"/>
                  </a:schemeClr>
                </a:solidFill>
              </a:rPr>
              <a:t>Census Bureau, Bureau of Economic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1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381000" y="1524000"/>
            <a:ext cx="8229600" cy="48768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r>
              <a:rPr lang="en-US" dirty="0" smtClean="0">
                <a:ea typeface="ＭＳ Ｐゴシック" pitchFamily="-112" charset="-128"/>
              </a:rPr>
              <a:t>		Austin	           DFW	  Houston	SA</a:t>
            </a:r>
            <a:endParaRPr lang="en-US" dirty="0">
              <a:ea typeface="ＭＳ Ｐゴシック" pitchFamily="-112" charset="-128"/>
            </a:endParaRPr>
          </a:p>
        </p:txBody>
      </p:sp>
      <p:grpSp>
        <p:nvGrpSpPr>
          <p:cNvPr id="2" name="Group 3"/>
          <p:cNvGrpSpPr>
            <a:grpSpLocks/>
          </p:cNvGrpSpPr>
          <p:nvPr/>
        </p:nvGrpSpPr>
        <p:grpSpPr bwMode="auto">
          <a:xfrm>
            <a:off x="0" y="0"/>
            <a:ext cx="9144000" cy="1143000"/>
            <a:chOff x="0" y="-96"/>
            <a:chExt cx="5760" cy="720"/>
          </a:xfrm>
        </p:grpSpPr>
        <p:sp>
          <p:nvSpPr>
            <p:cNvPr id="15408" name="Text Box 4"/>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Previous and ongoing research</a:t>
              </a:r>
            </a:p>
          </p:txBody>
        </p:sp>
        <p:pic>
          <p:nvPicPr>
            <p:cNvPr id="15409" name="Picture 5" descr="tut_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
        <p:nvSpPr>
          <p:cNvPr id="15364" name="Text Box 7"/>
          <p:cNvSpPr txBox="1">
            <a:spLocks noChangeArrowheads="1"/>
          </p:cNvSpPr>
          <p:nvPr/>
        </p:nvSpPr>
        <p:spPr bwMode="auto">
          <a:xfrm>
            <a:off x="381000" y="1066800"/>
            <a:ext cx="5638800" cy="369332"/>
          </a:xfrm>
          <a:prstGeom prst="rect">
            <a:avLst/>
          </a:prstGeom>
          <a:noFill/>
          <a:ln w="9525">
            <a:noFill/>
            <a:miter lim="800000"/>
            <a:headEnd/>
            <a:tailEnd/>
          </a:ln>
        </p:spPr>
        <p:txBody>
          <a:bodyPr wrap="square">
            <a:spAutoFit/>
          </a:bodyPr>
          <a:lstStyle/>
          <a:p>
            <a:pPr>
              <a:spcBef>
                <a:spcPct val="50000"/>
              </a:spcBef>
            </a:pPr>
            <a:r>
              <a:rPr lang="en-US" dirty="0" smtClean="0">
                <a:solidFill>
                  <a:srgbClr val="4382C1"/>
                </a:solidFill>
                <a:latin typeface="Impact" pitchFamily="34" charset="0"/>
              </a:rPr>
              <a:t>TX  Urban  Triangle  Metropolitan  Population  1940 – 2030 </a:t>
            </a:r>
            <a:endParaRPr lang="en-US" dirty="0">
              <a:solidFill>
                <a:srgbClr val="4382C1"/>
              </a:solidFill>
              <a:latin typeface="Impact" pitchFamily="34" charset="0"/>
            </a:endParaRPr>
          </a:p>
        </p:txBody>
      </p:sp>
      <p:sp>
        <p:nvSpPr>
          <p:cNvPr id="10" name="Text Box 8"/>
          <p:cNvSpPr txBox="1">
            <a:spLocks noChangeArrowheads="1"/>
          </p:cNvSpPr>
          <p:nvPr/>
        </p:nvSpPr>
        <p:spPr bwMode="auto">
          <a:xfrm>
            <a:off x="0" y="6477000"/>
            <a:ext cx="6477000" cy="307777"/>
          </a:xfrm>
          <a:prstGeom prst="rect">
            <a:avLst/>
          </a:prstGeom>
          <a:noFill/>
          <a:ln w="9525">
            <a:noFill/>
            <a:miter lim="800000"/>
            <a:headEnd/>
            <a:tailEnd/>
          </a:ln>
        </p:spPr>
        <p:txBody>
          <a:bodyPr wrap="square">
            <a:spAutoFit/>
          </a:bodyPr>
          <a:lstStyle/>
          <a:p>
            <a:pPr algn="ctr">
              <a:spcBef>
                <a:spcPct val="50000"/>
              </a:spcBef>
              <a:defRPr/>
            </a:pPr>
            <a:r>
              <a:rPr lang="en-US" sz="1400" i="1" dirty="0" smtClean="0">
                <a:solidFill>
                  <a:schemeClr val="accent1">
                    <a:lumMod val="50000"/>
                  </a:schemeClr>
                </a:solidFill>
              </a:rPr>
              <a:t>U.S. Bureau of Census (1950-2000) and Office of the State Demographer (2030) </a:t>
            </a:r>
            <a:endParaRPr lang="en-US" sz="1400" i="1" dirty="0">
              <a:solidFill>
                <a:schemeClr val="accent1">
                  <a:lumMod val="50000"/>
                </a:schemeClr>
              </a:solidFill>
            </a:endParaRPr>
          </a:p>
        </p:txBody>
      </p:sp>
      <p:graphicFrame>
        <p:nvGraphicFramePr>
          <p:cNvPr id="78851" name="Object 3"/>
          <p:cNvGraphicFramePr>
            <a:graphicFrameLocks noChangeAspect="1"/>
          </p:cNvGraphicFramePr>
          <p:nvPr/>
        </p:nvGraphicFramePr>
        <p:xfrm>
          <a:off x="762000" y="1600200"/>
          <a:ext cx="7315200" cy="4191000"/>
        </p:xfrm>
        <a:graphic>
          <a:graphicData uri="http://schemas.openxmlformats.org/presentationml/2006/ole">
            <p:oleObj spid="_x0000_s78851" name="Document" r:id="rId5" imgW="0" imgH="0" progId="Word.Document.12">
              <p:link updateAutomatic="1"/>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1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3"/>
          <p:cNvSpPr>
            <a:spLocks noChangeArrowheads="1"/>
          </p:cNvSpPr>
          <p:nvPr/>
        </p:nvSpPr>
        <p:spPr bwMode="auto">
          <a:xfrm>
            <a:off x="304800" y="838200"/>
            <a:ext cx="8382000" cy="56388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3" name="Group 3"/>
          <p:cNvGrpSpPr>
            <a:grpSpLocks/>
          </p:cNvGrpSpPr>
          <p:nvPr/>
        </p:nvGrpSpPr>
        <p:grpSpPr bwMode="auto">
          <a:xfrm>
            <a:off x="0" y="-228600"/>
            <a:ext cx="9144000" cy="1143000"/>
            <a:chOff x="0" y="-96"/>
            <a:chExt cx="5760" cy="720"/>
          </a:xfrm>
        </p:grpSpPr>
        <p:sp>
          <p:nvSpPr>
            <p:cNvPr id="27653" name="Text Box 4"/>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TEXAS URBAN TRIANGLE as a proportion of Texas, 2007</a:t>
              </a:r>
            </a:p>
          </p:txBody>
        </p:sp>
        <p:pic>
          <p:nvPicPr>
            <p:cNvPr id="27654" name="Picture 5"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graphicFrame>
        <p:nvGraphicFramePr>
          <p:cNvPr id="9" name="Chart 8"/>
          <p:cNvGraphicFramePr/>
          <p:nvPr/>
        </p:nvGraphicFramePr>
        <p:xfrm>
          <a:off x="838200" y="990600"/>
          <a:ext cx="7315200" cy="51816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762000" y="6494395"/>
            <a:ext cx="4343400" cy="36360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i="1" dirty="0" smtClean="0">
                <a:solidFill>
                  <a:schemeClr val="accent1">
                    <a:lumMod val="50000"/>
                  </a:schemeClr>
                </a:solidFill>
              </a:rPr>
              <a:t>Source:  United States Bureau of Census </a:t>
            </a:r>
            <a:r>
              <a:rPr lang="en-US" sz="1400" dirty="0" smtClean="0">
                <a:solidFill>
                  <a:schemeClr val="accent1">
                    <a:lumMod val="50000"/>
                  </a:schemeClr>
                </a:solidFill>
              </a:rPr>
              <a:t>(2008)</a:t>
            </a:r>
            <a:endParaRPr lang="en-US" sz="1400" i="1" dirty="0" smtClean="0">
              <a:solidFill>
                <a:schemeClr val="accent1">
                  <a:lumMod val="50000"/>
                </a:schemeClr>
              </a:solidFill>
            </a:endParaRPr>
          </a:p>
          <a:p>
            <a:endParaRPr lang="en-US" sz="1400" dirty="0">
              <a:solidFill>
                <a:schemeClr val="accent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381000" y="914400"/>
            <a:ext cx="7924800" cy="55626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0" y="-228600"/>
            <a:ext cx="9144000" cy="1143000"/>
            <a:chOff x="0" y="-96"/>
            <a:chExt cx="5760" cy="720"/>
          </a:xfrm>
        </p:grpSpPr>
        <p:sp>
          <p:nvSpPr>
            <p:cNvPr id="32773" name="Text Box 4"/>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TEXAS URBAN TRIANGLE racial composition, 2030</a:t>
              </a:r>
            </a:p>
          </p:txBody>
        </p:sp>
        <p:pic>
          <p:nvPicPr>
            <p:cNvPr id="32774" name="Picture 5"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pic>
        <p:nvPicPr>
          <p:cNvPr id="32772" name="Picture 6" descr="RaceDot 2030"/>
          <p:cNvPicPr>
            <a:picLocks noChangeAspect="1" noChangeArrowheads="1"/>
          </p:cNvPicPr>
          <p:nvPr/>
        </p:nvPicPr>
        <p:blipFill>
          <a:blip r:embed="rId4" cstate="print"/>
          <a:srcRect/>
          <a:stretch>
            <a:fillRect/>
          </a:stretch>
        </p:blipFill>
        <p:spPr bwMode="auto">
          <a:xfrm>
            <a:off x="838200" y="1022350"/>
            <a:ext cx="6858000" cy="5302250"/>
          </a:xfrm>
          <a:prstGeom prst="rect">
            <a:avLst/>
          </a:prstGeom>
          <a:noFill/>
          <a:ln w="9525">
            <a:noFill/>
            <a:miter lim="800000"/>
            <a:headEnd/>
            <a:tailEnd/>
          </a:ln>
        </p:spPr>
      </p:pic>
      <p:sp>
        <p:nvSpPr>
          <p:cNvPr id="7" name="TextBox 6"/>
          <p:cNvSpPr txBox="1"/>
          <p:nvPr/>
        </p:nvSpPr>
        <p:spPr>
          <a:xfrm>
            <a:off x="762000" y="6477000"/>
            <a:ext cx="2362200" cy="307777"/>
          </a:xfrm>
          <a:prstGeom prst="rect">
            <a:avLst/>
          </a:prstGeom>
          <a:noFill/>
        </p:spPr>
        <p:txBody>
          <a:bodyPr wrap="square" rtlCol="0">
            <a:spAutoFit/>
          </a:bodyPr>
          <a:lstStyle/>
          <a:p>
            <a:r>
              <a:rPr lang="en-US" sz="1400" dirty="0" smtClean="0">
                <a:solidFill>
                  <a:schemeClr val="accent1">
                    <a:lumMod val="50000"/>
                  </a:schemeClr>
                </a:solidFill>
              </a:rPr>
              <a:t>Source: </a:t>
            </a:r>
            <a:r>
              <a:rPr lang="en-US" sz="1400" dirty="0" err="1" smtClean="0">
                <a:solidFill>
                  <a:schemeClr val="accent1">
                    <a:lumMod val="50000"/>
                  </a:schemeClr>
                </a:solidFill>
              </a:rPr>
              <a:t>Hilgemeier</a:t>
            </a:r>
            <a:r>
              <a:rPr lang="en-US" sz="1400" dirty="0" smtClean="0">
                <a:solidFill>
                  <a:schemeClr val="accent1">
                    <a:lumMod val="50000"/>
                  </a:schemeClr>
                </a:solidFill>
              </a:rPr>
              <a:t> (2007)</a:t>
            </a:r>
            <a:endParaRPr lang="en-US" sz="1400" dirty="0">
              <a:solidFill>
                <a:schemeClr val="accent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fade">
                                      <p:cBhvr>
                                        <p:cTn id="7" dur="1000"/>
                                        <p:tgtEl>
                                          <p:spTgt spid="151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381000" y="914400"/>
            <a:ext cx="7924800" cy="55626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r>
              <a:rPr lang="en-US" dirty="0" smtClean="0"/>
              <a:t>        Estimated population of the Texas Urban Triangle by age group, 2000-2030</a:t>
            </a: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smtClean="0">
              <a:ea typeface="ＭＳ Ｐゴシック" pitchFamily="-112" charset="-128"/>
            </a:endParaRPr>
          </a:p>
          <a:p>
            <a:pPr>
              <a:defRPr/>
            </a:pPr>
            <a:endParaRPr lang="en-US" dirty="0">
              <a:ea typeface="ＭＳ Ｐゴシック" pitchFamily="-112" charset="-128"/>
            </a:endParaRPr>
          </a:p>
        </p:txBody>
      </p:sp>
      <p:grpSp>
        <p:nvGrpSpPr>
          <p:cNvPr id="2" name="Group 3"/>
          <p:cNvGrpSpPr>
            <a:grpSpLocks/>
          </p:cNvGrpSpPr>
          <p:nvPr/>
        </p:nvGrpSpPr>
        <p:grpSpPr bwMode="auto">
          <a:xfrm>
            <a:off x="0" y="-228600"/>
            <a:ext cx="9144000" cy="1143000"/>
            <a:chOff x="0" y="-96"/>
            <a:chExt cx="5760" cy="720"/>
          </a:xfrm>
        </p:grpSpPr>
        <p:sp>
          <p:nvSpPr>
            <p:cNvPr id="32773" name="Text Box 4"/>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TEXAS URBAN TRIANGLE</a:t>
              </a:r>
              <a:r>
                <a:rPr lang="en-US" b="1" dirty="0" smtClean="0">
                  <a:solidFill>
                    <a:srgbClr val="FFFFFF"/>
                  </a:solidFill>
                  <a:latin typeface="Perpetua Titling MT" pitchFamily="18" charset="0"/>
                </a:rPr>
                <a:t> AGE </a:t>
              </a:r>
              <a:r>
                <a:rPr lang="en-US" b="1" dirty="0">
                  <a:solidFill>
                    <a:srgbClr val="FFFFFF"/>
                  </a:solidFill>
                  <a:latin typeface="Perpetua Titling MT" pitchFamily="18" charset="0"/>
                </a:rPr>
                <a:t>composition,</a:t>
              </a:r>
              <a:r>
                <a:rPr lang="en-US" b="1" dirty="0" smtClean="0">
                  <a:solidFill>
                    <a:srgbClr val="FFFFFF"/>
                  </a:solidFill>
                  <a:latin typeface="Perpetua Titling MT" pitchFamily="18" charset="0"/>
                </a:rPr>
                <a:t> 2000 – 2030</a:t>
              </a:r>
              <a:endParaRPr lang="en-US" b="1" dirty="0">
                <a:solidFill>
                  <a:srgbClr val="FFFFFF"/>
                </a:solidFill>
                <a:latin typeface="Perpetua Titling MT" pitchFamily="18" charset="0"/>
              </a:endParaRPr>
            </a:p>
          </p:txBody>
        </p:sp>
        <p:pic>
          <p:nvPicPr>
            <p:cNvPr id="32774" name="Picture 5" descr="tut_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graphicFrame>
        <p:nvGraphicFramePr>
          <p:cNvPr id="96258" name="Object 2"/>
          <p:cNvGraphicFramePr>
            <a:graphicFrameLocks noChangeAspect="1"/>
          </p:cNvGraphicFramePr>
          <p:nvPr/>
        </p:nvGraphicFramePr>
        <p:xfrm>
          <a:off x="990600" y="1295400"/>
          <a:ext cx="6705600" cy="4572000"/>
        </p:xfrm>
        <a:graphic>
          <a:graphicData uri="http://schemas.openxmlformats.org/presentationml/2006/ole">
            <p:oleObj spid="_x0000_s96258" name="Document" r:id="rId5" imgW="0" imgH="0" progId="Word.Document.12">
              <p:link updateAutomatic="1"/>
            </p:oleObj>
          </a:graphicData>
        </a:graphic>
      </p:graphicFrame>
      <p:sp>
        <p:nvSpPr>
          <p:cNvPr id="8" name="TextBox 7"/>
          <p:cNvSpPr txBox="1"/>
          <p:nvPr/>
        </p:nvSpPr>
        <p:spPr>
          <a:xfrm>
            <a:off x="838200" y="6477000"/>
            <a:ext cx="2895600" cy="307777"/>
          </a:xfrm>
          <a:prstGeom prst="rect">
            <a:avLst/>
          </a:prstGeom>
          <a:noFill/>
        </p:spPr>
        <p:txBody>
          <a:bodyPr wrap="square" rtlCol="0">
            <a:spAutoFit/>
          </a:bodyPr>
          <a:lstStyle/>
          <a:p>
            <a:r>
              <a:rPr lang="en-US" sz="1400" i="1" dirty="0" smtClean="0">
                <a:solidFill>
                  <a:schemeClr val="accent1">
                    <a:lumMod val="50000"/>
                  </a:schemeClr>
                </a:solidFill>
              </a:rPr>
              <a:t>Source:  </a:t>
            </a:r>
            <a:r>
              <a:rPr lang="en-US" sz="1400" i="1" dirty="0" err="1" smtClean="0">
                <a:solidFill>
                  <a:schemeClr val="accent1">
                    <a:lumMod val="50000"/>
                  </a:schemeClr>
                </a:solidFill>
              </a:rPr>
              <a:t>Hilgemeier</a:t>
            </a:r>
            <a:r>
              <a:rPr lang="en-US" sz="1400" i="1" dirty="0" smtClean="0">
                <a:solidFill>
                  <a:schemeClr val="accent1">
                    <a:lumMod val="50000"/>
                  </a:schemeClr>
                </a:solidFill>
              </a:rPr>
              <a:t> (2007)</a:t>
            </a:r>
            <a:endParaRPr lang="en-US" sz="1400" dirty="0">
              <a:solidFill>
                <a:schemeClr val="accent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fade">
                                      <p:cBhvr>
                                        <p:cTn id="7" dur="1000"/>
                                        <p:tgtEl>
                                          <p:spTgt spid="151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04" name="Rectangle 20"/>
          <p:cNvSpPr>
            <a:spLocks noChangeArrowheads="1"/>
          </p:cNvSpPr>
          <p:nvPr/>
        </p:nvSpPr>
        <p:spPr bwMode="auto">
          <a:xfrm>
            <a:off x="457200" y="990600"/>
            <a:ext cx="8229600" cy="54864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sp>
        <p:nvSpPr>
          <p:cNvPr id="8195" name="Text Box 2"/>
          <p:cNvSpPr txBox="1">
            <a:spLocks noChangeArrowheads="1"/>
          </p:cNvSpPr>
          <p:nvPr/>
        </p:nvSpPr>
        <p:spPr bwMode="auto">
          <a:xfrm>
            <a:off x="6553200" y="6613525"/>
            <a:ext cx="2590800" cy="244475"/>
          </a:xfrm>
          <a:prstGeom prst="rect">
            <a:avLst/>
          </a:prstGeom>
          <a:noFill/>
          <a:ln w="9525">
            <a:noFill/>
            <a:miter lim="800000"/>
            <a:headEnd/>
            <a:tailEnd/>
          </a:ln>
        </p:spPr>
        <p:txBody>
          <a:bodyPr>
            <a:spAutoFit/>
          </a:bodyPr>
          <a:lstStyle/>
          <a:p>
            <a:pPr algn="ctr">
              <a:spcBef>
                <a:spcPct val="50000"/>
              </a:spcBef>
            </a:pPr>
            <a:r>
              <a:rPr lang="en-US" sz="1000" i="1">
                <a:solidFill>
                  <a:srgbClr val="FFFFFF"/>
                </a:solidFill>
              </a:rPr>
              <a:t>Stephen F. Austin State University</a:t>
            </a:r>
          </a:p>
        </p:txBody>
      </p:sp>
      <p:grpSp>
        <p:nvGrpSpPr>
          <p:cNvPr id="2" name="Group 4"/>
          <p:cNvGrpSpPr>
            <a:grpSpLocks/>
          </p:cNvGrpSpPr>
          <p:nvPr/>
        </p:nvGrpSpPr>
        <p:grpSpPr bwMode="auto">
          <a:xfrm>
            <a:off x="0" y="-228600"/>
            <a:ext cx="9144000" cy="1143000"/>
            <a:chOff x="0" y="-96"/>
            <a:chExt cx="5760" cy="720"/>
          </a:xfrm>
        </p:grpSpPr>
        <p:sp>
          <p:nvSpPr>
            <p:cNvPr id="8211" name="Text Box 5"/>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TEXAS URBAN TRIANGLE AT NIGHT</a:t>
              </a:r>
            </a:p>
          </p:txBody>
        </p:sp>
        <p:pic>
          <p:nvPicPr>
            <p:cNvPr id="8212" name="Picture 6"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grpSp>
        <p:nvGrpSpPr>
          <p:cNvPr id="3" name="Group 19"/>
          <p:cNvGrpSpPr>
            <a:grpSpLocks/>
          </p:cNvGrpSpPr>
          <p:nvPr/>
        </p:nvGrpSpPr>
        <p:grpSpPr bwMode="auto">
          <a:xfrm>
            <a:off x="914400" y="1447800"/>
            <a:ext cx="7315200" cy="4457700"/>
            <a:chOff x="336" y="696"/>
            <a:chExt cx="5184" cy="3240"/>
          </a:xfrm>
        </p:grpSpPr>
        <p:pic>
          <p:nvPicPr>
            <p:cNvPr id="41987" name="Picture 3" descr="texas_lowres2"/>
            <p:cNvPicPr>
              <a:picLocks noChangeAspect="1" noChangeArrowheads="1"/>
            </p:cNvPicPr>
            <p:nvPr/>
          </p:nvPicPr>
          <p:blipFill>
            <a:blip r:embed="rId4"/>
            <a:srcRect/>
            <a:stretch>
              <a:fillRect/>
            </a:stretch>
          </p:blipFill>
          <p:spPr bwMode="auto">
            <a:xfrm>
              <a:off x="336" y="696"/>
              <a:ext cx="5184" cy="3240"/>
            </a:xfrm>
            <a:prstGeom prst="rect">
              <a:avLst/>
            </a:prstGeom>
            <a:noFill/>
            <a:effectLst>
              <a:outerShdw blurRad="63500" dist="107763" dir="2700000" algn="ctr" rotWithShape="0">
                <a:srgbClr val="000000">
                  <a:alpha val="50000"/>
                </a:srgbClr>
              </a:outerShdw>
            </a:effectLst>
          </p:spPr>
        </p:pic>
        <p:grpSp>
          <p:nvGrpSpPr>
            <p:cNvPr id="4" name="Group 7"/>
            <p:cNvGrpSpPr>
              <a:grpSpLocks/>
            </p:cNvGrpSpPr>
            <p:nvPr/>
          </p:nvGrpSpPr>
          <p:grpSpPr bwMode="auto">
            <a:xfrm>
              <a:off x="882" y="1152"/>
              <a:ext cx="3918" cy="2358"/>
              <a:chOff x="774" y="1032"/>
              <a:chExt cx="3918" cy="2358"/>
            </a:xfrm>
          </p:grpSpPr>
          <p:sp>
            <p:nvSpPr>
              <p:cNvPr id="8202" name="Freeform 8"/>
              <p:cNvSpPr>
                <a:spLocks/>
              </p:cNvSpPr>
              <p:nvPr/>
            </p:nvSpPr>
            <p:spPr bwMode="auto">
              <a:xfrm>
                <a:off x="792" y="2826"/>
                <a:ext cx="3900" cy="524"/>
              </a:xfrm>
              <a:custGeom>
                <a:avLst/>
                <a:gdLst>
                  <a:gd name="T0" fmla="*/ 0 w 3900"/>
                  <a:gd name="T1" fmla="*/ 522 h 524"/>
                  <a:gd name="T2" fmla="*/ 264 w 3900"/>
                  <a:gd name="T3" fmla="*/ 504 h 524"/>
                  <a:gd name="T4" fmla="*/ 468 w 3900"/>
                  <a:gd name="T5" fmla="*/ 432 h 524"/>
                  <a:gd name="T6" fmla="*/ 582 w 3900"/>
                  <a:gd name="T7" fmla="*/ 396 h 524"/>
                  <a:gd name="T8" fmla="*/ 864 w 3900"/>
                  <a:gd name="T9" fmla="*/ 372 h 524"/>
                  <a:gd name="T10" fmla="*/ 1086 w 3900"/>
                  <a:gd name="T11" fmla="*/ 354 h 524"/>
                  <a:gd name="T12" fmla="*/ 1452 w 3900"/>
                  <a:gd name="T13" fmla="*/ 336 h 524"/>
                  <a:gd name="T14" fmla="*/ 1620 w 3900"/>
                  <a:gd name="T15" fmla="*/ 324 h 524"/>
                  <a:gd name="T16" fmla="*/ 1692 w 3900"/>
                  <a:gd name="T17" fmla="*/ 306 h 524"/>
                  <a:gd name="T18" fmla="*/ 1848 w 3900"/>
                  <a:gd name="T19" fmla="*/ 300 h 524"/>
                  <a:gd name="T20" fmla="*/ 2034 w 3900"/>
                  <a:gd name="T21" fmla="*/ 252 h 524"/>
                  <a:gd name="T22" fmla="*/ 2196 w 3900"/>
                  <a:gd name="T23" fmla="*/ 234 h 524"/>
                  <a:gd name="T24" fmla="*/ 2562 w 3900"/>
                  <a:gd name="T25" fmla="*/ 252 h 524"/>
                  <a:gd name="T26" fmla="*/ 3072 w 3900"/>
                  <a:gd name="T27" fmla="*/ 228 h 524"/>
                  <a:gd name="T28" fmla="*/ 3132 w 3900"/>
                  <a:gd name="T29" fmla="*/ 198 h 524"/>
                  <a:gd name="T30" fmla="*/ 3252 w 3900"/>
                  <a:gd name="T31" fmla="*/ 168 h 524"/>
                  <a:gd name="T32" fmla="*/ 3264 w 3900"/>
                  <a:gd name="T33" fmla="*/ 150 h 524"/>
                  <a:gd name="T34" fmla="*/ 3318 w 3900"/>
                  <a:gd name="T35" fmla="*/ 132 h 524"/>
                  <a:gd name="T36" fmla="*/ 3396 w 3900"/>
                  <a:gd name="T37" fmla="*/ 102 h 524"/>
                  <a:gd name="T38" fmla="*/ 3582 w 3900"/>
                  <a:gd name="T39" fmla="*/ 36 h 524"/>
                  <a:gd name="T40" fmla="*/ 3828 w 3900"/>
                  <a:gd name="T41" fmla="*/ 12 h 524"/>
                  <a:gd name="T42" fmla="*/ 3900 w 3900"/>
                  <a:gd name="T43" fmla="*/ 0 h 5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00"/>
                  <a:gd name="T67" fmla="*/ 0 h 524"/>
                  <a:gd name="T68" fmla="*/ 3900 w 3900"/>
                  <a:gd name="T69" fmla="*/ 524 h 5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00" h="524">
                    <a:moveTo>
                      <a:pt x="0" y="522"/>
                    </a:moveTo>
                    <a:cubicBezTo>
                      <a:pt x="20" y="521"/>
                      <a:pt x="203" y="524"/>
                      <a:pt x="264" y="504"/>
                    </a:cubicBezTo>
                    <a:cubicBezTo>
                      <a:pt x="333" y="481"/>
                      <a:pt x="398" y="453"/>
                      <a:pt x="468" y="432"/>
                    </a:cubicBezTo>
                    <a:cubicBezTo>
                      <a:pt x="501" y="422"/>
                      <a:pt x="548" y="398"/>
                      <a:pt x="582" y="396"/>
                    </a:cubicBezTo>
                    <a:cubicBezTo>
                      <a:pt x="676" y="389"/>
                      <a:pt x="770" y="382"/>
                      <a:pt x="864" y="372"/>
                    </a:cubicBezTo>
                    <a:cubicBezTo>
                      <a:pt x="937" y="348"/>
                      <a:pt x="1005" y="357"/>
                      <a:pt x="1086" y="354"/>
                    </a:cubicBezTo>
                    <a:cubicBezTo>
                      <a:pt x="1208" y="342"/>
                      <a:pt x="1330" y="346"/>
                      <a:pt x="1452" y="336"/>
                    </a:cubicBezTo>
                    <a:cubicBezTo>
                      <a:pt x="1520" y="313"/>
                      <a:pt x="1445" y="337"/>
                      <a:pt x="1620" y="324"/>
                    </a:cubicBezTo>
                    <a:cubicBezTo>
                      <a:pt x="1643" y="322"/>
                      <a:pt x="1669" y="308"/>
                      <a:pt x="1692" y="306"/>
                    </a:cubicBezTo>
                    <a:cubicBezTo>
                      <a:pt x="1744" y="302"/>
                      <a:pt x="1796" y="302"/>
                      <a:pt x="1848" y="300"/>
                    </a:cubicBezTo>
                    <a:cubicBezTo>
                      <a:pt x="1911" y="292"/>
                      <a:pt x="1970" y="261"/>
                      <a:pt x="2034" y="252"/>
                    </a:cubicBezTo>
                    <a:cubicBezTo>
                      <a:pt x="2088" y="245"/>
                      <a:pt x="2142" y="241"/>
                      <a:pt x="2196" y="234"/>
                    </a:cubicBezTo>
                    <a:cubicBezTo>
                      <a:pt x="2282" y="236"/>
                      <a:pt x="2455" y="225"/>
                      <a:pt x="2562" y="252"/>
                    </a:cubicBezTo>
                    <a:cubicBezTo>
                      <a:pt x="2788" y="248"/>
                      <a:pt x="2886" y="239"/>
                      <a:pt x="3072" y="228"/>
                    </a:cubicBezTo>
                    <a:cubicBezTo>
                      <a:pt x="3094" y="221"/>
                      <a:pt x="3110" y="207"/>
                      <a:pt x="3132" y="198"/>
                    </a:cubicBezTo>
                    <a:cubicBezTo>
                      <a:pt x="3172" y="182"/>
                      <a:pt x="3210" y="178"/>
                      <a:pt x="3252" y="168"/>
                    </a:cubicBezTo>
                    <a:cubicBezTo>
                      <a:pt x="3256" y="162"/>
                      <a:pt x="3258" y="154"/>
                      <a:pt x="3264" y="150"/>
                    </a:cubicBezTo>
                    <a:cubicBezTo>
                      <a:pt x="3280" y="140"/>
                      <a:pt x="3300" y="138"/>
                      <a:pt x="3318" y="132"/>
                    </a:cubicBezTo>
                    <a:cubicBezTo>
                      <a:pt x="3345" y="123"/>
                      <a:pt x="3369" y="109"/>
                      <a:pt x="3396" y="102"/>
                    </a:cubicBezTo>
                    <a:cubicBezTo>
                      <a:pt x="3480" y="18"/>
                      <a:pt x="3411" y="45"/>
                      <a:pt x="3582" y="36"/>
                    </a:cubicBezTo>
                    <a:cubicBezTo>
                      <a:pt x="3662" y="9"/>
                      <a:pt x="3744" y="15"/>
                      <a:pt x="3828" y="12"/>
                    </a:cubicBezTo>
                    <a:cubicBezTo>
                      <a:pt x="3842" y="10"/>
                      <a:pt x="3881" y="0"/>
                      <a:pt x="3900" y="0"/>
                    </a:cubicBezTo>
                  </a:path>
                </a:pathLst>
              </a:custGeom>
              <a:noFill/>
              <a:ln w="38100">
                <a:solidFill>
                  <a:srgbClr val="4382C1"/>
                </a:solidFill>
                <a:round/>
                <a:headEnd/>
                <a:tailEnd/>
              </a:ln>
            </p:spPr>
            <p:txBody>
              <a:bodyPr wrap="none"/>
              <a:lstStyle/>
              <a:p>
                <a:endParaRPr lang="en-US"/>
              </a:p>
            </p:txBody>
          </p:sp>
          <p:grpSp>
            <p:nvGrpSpPr>
              <p:cNvPr id="5" name="Group 9"/>
              <p:cNvGrpSpPr>
                <a:grpSpLocks/>
              </p:cNvGrpSpPr>
              <p:nvPr/>
            </p:nvGrpSpPr>
            <p:grpSpPr bwMode="auto">
              <a:xfrm>
                <a:off x="774" y="1032"/>
                <a:ext cx="3042" cy="2358"/>
                <a:chOff x="774" y="1032"/>
                <a:chExt cx="3042" cy="2358"/>
              </a:xfrm>
            </p:grpSpPr>
            <p:sp>
              <p:nvSpPr>
                <p:cNvPr id="8208" name="Freeform 10"/>
                <p:cNvSpPr>
                  <a:spLocks/>
                </p:cNvSpPr>
                <p:nvPr/>
              </p:nvSpPr>
              <p:spPr bwMode="auto">
                <a:xfrm>
                  <a:off x="774" y="1032"/>
                  <a:ext cx="1187" cy="2316"/>
                </a:xfrm>
                <a:custGeom>
                  <a:avLst/>
                  <a:gdLst>
                    <a:gd name="T0" fmla="*/ 0 w 1187"/>
                    <a:gd name="T1" fmla="*/ 2316 h 2316"/>
                    <a:gd name="T2" fmla="*/ 84 w 1187"/>
                    <a:gd name="T3" fmla="*/ 2268 h 2316"/>
                    <a:gd name="T4" fmla="*/ 132 w 1187"/>
                    <a:gd name="T5" fmla="*/ 2238 h 2316"/>
                    <a:gd name="T6" fmla="*/ 210 w 1187"/>
                    <a:gd name="T7" fmla="*/ 2214 h 2316"/>
                    <a:gd name="T8" fmla="*/ 306 w 1187"/>
                    <a:gd name="T9" fmla="*/ 2178 h 2316"/>
                    <a:gd name="T10" fmla="*/ 378 w 1187"/>
                    <a:gd name="T11" fmla="*/ 2136 h 2316"/>
                    <a:gd name="T12" fmla="*/ 450 w 1187"/>
                    <a:gd name="T13" fmla="*/ 2076 h 2316"/>
                    <a:gd name="T14" fmla="*/ 510 w 1187"/>
                    <a:gd name="T15" fmla="*/ 2016 h 2316"/>
                    <a:gd name="T16" fmla="*/ 534 w 1187"/>
                    <a:gd name="T17" fmla="*/ 1980 h 2316"/>
                    <a:gd name="T18" fmla="*/ 558 w 1187"/>
                    <a:gd name="T19" fmla="*/ 1860 h 2316"/>
                    <a:gd name="T20" fmla="*/ 582 w 1187"/>
                    <a:gd name="T21" fmla="*/ 1812 h 2316"/>
                    <a:gd name="T22" fmla="*/ 594 w 1187"/>
                    <a:gd name="T23" fmla="*/ 1770 h 2316"/>
                    <a:gd name="T24" fmla="*/ 618 w 1187"/>
                    <a:gd name="T25" fmla="*/ 1734 h 2316"/>
                    <a:gd name="T26" fmla="*/ 648 w 1187"/>
                    <a:gd name="T27" fmla="*/ 1674 h 2316"/>
                    <a:gd name="T28" fmla="*/ 666 w 1187"/>
                    <a:gd name="T29" fmla="*/ 1620 h 2316"/>
                    <a:gd name="T30" fmla="*/ 678 w 1187"/>
                    <a:gd name="T31" fmla="*/ 1560 h 2316"/>
                    <a:gd name="T32" fmla="*/ 714 w 1187"/>
                    <a:gd name="T33" fmla="*/ 1524 h 2316"/>
                    <a:gd name="T34" fmla="*/ 756 w 1187"/>
                    <a:gd name="T35" fmla="*/ 1470 h 2316"/>
                    <a:gd name="T36" fmla="*/ 768 w 1187"/>
                    <a:gd name="T37" fmla="*/ 1452 h 2316"/>
                    <a:gd name="T38" fmla="*/ 786 w 1187"/>
                    <a:gd name="T39" fmla="*/ 1440 h 2316"/>
                    <a:gd name="T40" fmla="*/ 822 w 1187"/>
                    <a:gd name="T41" fmla="*/ 1362 h 2316"/>
                    <a:gd name="T42" fmla="*/ 828 w 1187"/>
                    <a:gd name="T43" fmla="*/ 1344 h 2316"/>
                    <a:gd name="T44" fmla="*/ 864 w 1187"/>
                    <a:gd name="T45" fmla="*/ 1332 h 2316"/>
                    <a:gd name="T46" fmla="*/ 900 w 1187"/>
                    <a:gd name="T47" fmla="*/ 1218 h 2316"/>
                    <a:gd name="T48" fmla="*/ 930 w 1187"/>
                    <a:gd name="T49" fmla="*/ 1128 h 2316"/>
                    <a:gd name="T50" fmla="*/ 966 w 1187"/>
                    <a:gd name="T51" fmla="*/ 1062 h 2316"/>
                    <a:gd name="T52" fmla="*/ 1032 w 1187"/>
                    <a:gd name="T53" fmla="*/ 966 h 2316"/>
                    <a:gd name="T54" fmla="*/ 1080 w 1187"/>
                    <a:gd name="T55" fmla="*/ 786 h 2316"/>
                    <a:gd name="T56" fmla="*/ 1122 w 1187"/>
                    <a:gd name="T57" fmla="*/ 690 h 2316"/>
                    <a:gd name="T58" fmla="*/ 1158 w 1187"/>
                    <a:gd name="T59" fmla="*/ 630 h 2316"/>
                    <a:gd name="T60" fmla="*/ 1164 w 1187"/>
                    <a:gd name="T61" fmla="*/ 606 h 2316"/>
                    <a:gd name="T62" fmla="*/ 1182 w 1187"/>
                    <a:gd name="T63" fmla="*/ 594 h 2316"/>
                    <a:gd name="T64" fmla="*/ 1164 w 1187"/>
                    <a:gd name="T65" fmla="*/ 510 h 2316"/>
                    <a:gd name="T66" fmla="*/ 1086 w 1187"/>
                    <a:gd name="T67" fmla="*/ 330 h 2316"/>
                    <a:gd name="T68" fmla="*/ 1038 w 1187"/>
                    <a:gd name="T69" fmla="*/ 264 h 2316"/>
                    <a:gd name="T70" fmla="*/ 996 w 1187"/>
                    <a:gd name="T71" fmla="*/ 222 h 2316"/>
                    <a:gd name="T72" fmla="*/ 918 w 1187"/>
                    <a:gd name="T73" fmla="*/ 96 h 2316"/>
                    <a:gd name="T74" fmla="*/ 906 w 1187"/>
                    <a:gd name="T75" fmla="*/ 0 h 23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87"/>
                    <a:gd name="T115" fmla="*/ 0 h 2316"/>
                    <a:gd name="T116" fmla="*/ 1187 w 1187"/>
                    <a:gd name="T117" fmla="*/ 2316 h 23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87" h="2316">
                      <a:moveTo>
                        <a:pt x="0" y="2316"/>
                      </a:moveTo>
                      <a:cubicBezTo>
                        <a:pt x="11" y="2282"/>
                        <a:pt x="53" y="2280"/>
                        <a:pt x="84" y="2268"/>
                      </a:cubicBezTo>
                      <a:cubicBezTo>
                        <a:pt x="140" y="2247"/>
                        <a:pt x="75" y="2266"/>
                        <a:pt x="132" y="2238"/>
                      </a:cubicBezTo>
                      <a:cubicBezTo>
                        <a:pt x="155" y="2227"/>
                        <a:pt x="185" y="2220"/>
                        <a:pt x="210" y="2214"/>
                      </a:cubicBezTo>
                      <a:cubicBezTo>
                        <a:pt x="239" y="2195"/>
                        <a:pt x="273" y="2189"/>
                        <a:pt x="306" y="2178"/>
                      </a:cubicBezTo>
                      <a:cubicBezTo>
                        <a:pt x="332" y="2169"/>
                        <a:pt x="351" y="2145"/>
                        <a:pt x="378" y="2136"/>
                      </a:cubicBezTo>
                      <a:cubicBezTo>
                        <a:pt x="398" y="2106"/>
                        <a:pt x="419" y="2092"/>
                        <a:pt x="450" y="2076"/>
                      </a:cubicBezTo>
                      <a:cubicBezTo>
                        <a:pt x="465" y="2054"/>
                        <a:pt x="488" y="2031"/>
                        <a:pt x="510" y="2016"/>
                      </a:cubicBezTo>
                      <a:cubicBezTo>
                        <a:pt x="518" y="2004"/>
                        <a:pt x="533" y="1994"/>
                        <a:pt x="534" y="1980"/>
                      </a:cubicBezTo>
                      <a:cubicBezTo>
                        <a:pt x="538" y="1940"/>
                        <a:pt x="535" y="1894"/>
                        <a:pt x="558" y="1860"/>
                      </a:cubicBezTo>
                      <a:cubicBezTo>
                        <a:pt x="570" y="1812"/>
                        <a:pt x="555" y="1860"/>
                        <a:pt x="582" y="1812"/>
                      </a:cubicBezTo>
                      <a:cubicBezTo>
                        <a:pt x="594" y="1791"/>
                        <a:pt x="582" y="1793"/>
                        <a:pt x="594" y="1770"/>
                      </a:cubicBezTo>
                      <a:cubicBezTo>
                        <a:pt x="600" y="1757"/>
                        <a:pt x="618" y="1734"/>
                        <a:pt x="618" y="1734"/>
                      </a:cubicBezTo>
                      <a:cubicBezTo>
                        <a:pt x="625" y="1707"/>
                        <a:pt x="619" y="1684"/>
                        <a:pt x="648" y="1674"/>
                      </a:cubicBezTo>
                      <a:cubicBezTo>
                        <a:pt x="654" y="1656"/>
                        <a:pt x="660" y="1638"/>
                        <a:pt x="666" y="1620"/>
                      </a:cubicBezTo>
                      <a:cubicBezTo>
                        <a:pt x="672" y="1601"/>
                        <a:pt x="664" y="1574"/>
                        <a:pt x="678" y="1560"/>
                      </a:cubicBezTo>
                      <a:cubicBezTo>
                        <a:pt x="690" y="1548"/>
                        <a:pt x="702" y="1536"/>
                        <a:pt x="714" y="1524"/>
                      </a:cubicBezTo>
                      <a:cubicBezTo>
                        <a:pt x="733" y="1505"/>
                        <a:pt x="731" y="1486"/>
                        <a:pt x="756" y="1470"/>
                      </a:cubicBezTo>
                      <a:cubicBezTo>
                        <a:pt x="760" y="1464"/>
                        <a:pt x="763" y="1457"/>
                        <a:pt x="768" y="1452"/>
                      </a:cubicBezTo>
                      <a:cubicBezTo>
                        <a:pt x="773" y="1447"/>
                        <a:pt x="782" y="1446"/>
                        <a:pt x="786" y="1440"/>
                      </a:cubicBezTo>
                      <a:cubicBezTo>
                        <a:pt x="804" y="1411"/>
                        <a:pt x="801" y="1390"/>
                        <a:pt x="822" y="1362"/>
                      </a:cubicBezTo>
                      <a:cubicBezTo>
                        <a:pt x="824" y="1356"/>
                        <a:pt x="823" y="1348"/>
                        <a:pt x="828" y="1344"/>
                      </a:cubicBezTo>
                      <a:cubicBezTo>
                        <a:pt x="838" y="1337"/>
                        <a:pt x="864" y="1332"/>
                        <a:pt x="864" y="1332"/>
                      </a:cubicBezTo>
                      <a:cubicBezTo>
                        <a:pt x="871" y="1291"/>
                        <a:pt x="891" y="1259"/>
                        <a:pt x="900" y="1218"/>
                      </a:cubicBezTo>
                      <a:cubicBezTo>
                        <a:pt x="908" y="1183"/>
                        <a:pt x="898" y="1149"/>
                        <a:pt x="930" y="1128"/>
                      </a:cubicBezTo>
                      <a:cubicBezTo>
                        <a:pt x="944" y="1107"/>
                        <a:pt x="948" y="1080"/>
                        <a:pt x="966" y="1062"/>
                      </a:cubicBezTo>
                      <a:cubicBezTo>
                        <a:pt x="994" y="1034"/>
                        <a:pt x="1020" y="1003"/>
                        <a:pt x="1032" y="966"/>
                      </a:cubicBezTo>
                      <a:cubicBezTo>
                        <a:pt x="1039" y="903"/>
                        <a:pt x="1044" y="840"/>
                        <a:pt x="1080" y="786"/>
                      </a:cubicBezTo>
                      <a:cubicBezTo>
                        <a:pt x="1089" y="752"/>
                        <a:pt x="1092" y="710"/>
                        <a:pt x="1122" y="690"/>
                      </a:cubicBezTo>
                      <a:cubicBezTo>
                        <a:pt x="1130" y="667"/>
                        <a:pt x="1145" y="650"/>
                        <a:pt x="1158" y="630"/>
                      </a:cubicBezTo>
                      <a:cubicBezTo>
                        <a:pt x="1160" y="622"/>
                        <a:pt x="1159" y="613"/>
                        <a:pt x="1164" y="606"/>
                      </a:cubicBezTo>
                      <a:cubicBezTo>
                        <a:pt x="1168" y="600"/>
                        <a:pt x="1181" y="601"/>
                        <a:pt x="1182" y="594"/>
                      </a:cubicBezTo>
                      <a:cubicBezTo>
                        <a:pt x="1187" y="570"/>
                        <a:pt x="1171" y="532"/>
                        <a:pt x="1164" y="510"/>
                      </a:cubicBezTo>
                      <a:cubicBezTo>
                        <a:pt x="1144" y="449"/>
                        <a:pt x="1133" y="377"/>
                        <a:pt x="1086" y="330"/>
                      </a:cubicBezTo>
                      <a:cubicBezTo>
                        <a:pt x="1076" y="301"/>
                        <a:pt x="1063" y="281"/>
                        <a:pt x="1038" y="264"/>
                      </a:cubicBezTo>
                      <a:cubicBezTo>
                        <a:pt x="1010" y="223"/>
                        <a:pt x="1028" y="233"/>
                        <a:pt x="996" y="222"/>
                      </a:cubicBezTo>
                      <a:cubicBezTo>
                        <a:pt x="980" y="175"/>
                        <a:pt x="933" y="142"/>
                        <a:pt x="918" y="96"/>
                      </a:cubicBezTo>
                      <a:cubicBezTo>
                        <a:pt x="900" y="41"/>
                        <a:pt x="906" y="73"/>
                        <a:pt x="906" y="0"/>
                      </a:cubicBezTo>
                    </a:path>
                  </a:pathLst>
                </a:custGeom>
                <a:noFill/>
                <a:ln w="38100">
                  <a:solidFill>
                    <a:srgbClr val="4382C1"/>
                  </a:solidFill>
                  <a:round/>
                  <a:headEnd/>
                  <a:tailEnd/>
                </a:ln>
              </p:spPr>
              <p:txBody>
                <a:bodyPr wrap="none"/>
                <a:lstStyle/>
                <a:p>
                  <a:endParaRPr lang="en-US"/>
                </a:p>
              </p:txBody>
            </p:sp>
            <p:sp>
              <p:nvSpPr>
                <p:cNvPr id="8209" name="Freeform 11"/>
                <p:cNvSpPr>
                  <a:spLocks/>
                </p:cNvSpPr>
                <p:nvPr/>
              </p:nvSpPr>
              <p:spPr bwMode="auto">
                <a:xfrm>
                  <a:off x="2112" y="1056"/>
                  <a:ext cx="1704" cy="2334"/>
                </a:xfrm>
                <a:custGeom>
                  <a:avLst/>
                  <a:gdLst>
                    <a:gd name="T0" fmla="*/ 1704 w 1704"/>
                    <a:gd name="T1" fmla="*/ 2334 h 2334"/>
                    <a:gd name="T2" fmla="*/ 1608 w 1704"/>
                    <a:gd name="T3" fmla="*/ 2310 h 2334"/>
                    <a:gd name="T4" fmla="*/ 1554 w 1704"/>
                    <a:gd name="T5" fmla="*/ 2280 h 2334"/>
                    <a:gd name="T6" fmla="*/ 1542 w 1704"/>
                    <a:gd name="T7" fmla="*/ 2262 h 2334"/>
                    <a:gd name="T8" fmla="*/ 1524 w 1704"/>
                    <a:gd name="T9" fmla="*/ 2250 h 2334"/>
                    <a:gd name="T10" fmla="*/ 1482 w 1704"/>
                    <a:gd name="T11" fmla="*/ 2202 h 2334"/>
                    <a:gd name="T12" fmla="*/ 1416 w 1704"/>
                    <a:gd name="T13" fmla="*/ 2148 h 2334"/>
                    <a:gd name="T14" fmla="*/ 1290 w 1704"/>
                    <a:gd name="T15" fmla="*/ 2070 h 2334"/>
                    <a:gd name="T16" fmla="*/ 1266 w 1704"/>
                    <a:gd name="T17" fmla="*/ 2034 h 2334"/>
                    <a:gd name="T18" fmla="*/ 1260 w 1704"/>
                    <a:gd name="T19" fmla="*/ 2016 h 2334"/>
                    <a:gd name="T20" fmla="*/ 1224 w 1704"/>
                    <a:gd name="T21" fmla="*/ 2010 h 2334"/>
                    <a:gd name="T22" fmla="*/ 1176 w 1704"/>
                    <a:gd name="T23" fmla="*/ 1890 h 2334"/>
                    <a:gd name="T24" fmla="*/ 1164 w 1704"/>
                    <a:gd name="T25" fmla="*/ 1758 h 2334"/>
                    <a:gd name="T26" fmla="*/ 1158 w 1704"/>
                    <a:gd name="T27" fmla="*/ 1560 h 2334"/>
                    <a:gd name="T28" fmla="*/ 1104 w 1704"/>
                    <a:gd name="T29" fmla="*/ 1446 h 2334"/>
                    <a:gd name="T30" fmla="*/ 1056 w 1704"/>
                    <a:gd name="T31" fmla="*/ 1368 h 2334"/>
                    <a:gd name="T32" fmla="*/ 1026 w 1704"/>
                    <a:gd name="T33" fmla="*/ 1332 h 2334"/>
                    <a:gd name="T34" fmla="*/ 1014 w 1704"/>
                    <a:gd name="T35" fmla="*/ 1296 h 2334"/>
                    <a:gd name="T36" fmla="*/ 984 w 1704"/>
                    <a:gd name="T37" fmla="*/ 1260 h 2334"/>
                    <a:gd name="T38" fmla="*/ 942 w 1704"/>
                    <a:gd name="T39" fmla="*/ 1212 h 2334"/>
                    <a:gd name="T40" fmla="*/ 918 w 1704"/>
                    <a:gd name="T41" fmla="*/ 1182 h 2334"/>
                    <a:gd name="T42" fmla="*/ 882 w 1704"/>
                    <a:gd name="T43" fmla="*/ 1134 h 2334"/>
                    <a:gd name="T44" fmla="*/ 660 w 1704"/>
                    <a:gd name="T45" fmla="*/ 918 h 2334"/>
                    <a:gd name="T46" fmla="*/ 606 w 1704"/>
                    <a:gd name="T47" fmla="*/ 900 h 2334"/>
                    <a:gd name="T48" fmla="*/ 534 w 1704"/>
                    <a:gd name="T49" fmla="*/ 840 h 2334"/>
                    <a:gd name="T50" fmla="*/ 498 w 1704"/>
                    <a:gd name="T51" fmla="*/ 816 h 2334"/>
                    <a:gd name="T52" fmla="*/ 480 w 1704"/>
                    <a:gd name="T53" fmla="*/ 804 h 2334"/>
                    <a:gd name="T54" fmla="*/ 420 w 1704"/>
                    <a:gd name="T55" fmla="*/ 744 h 2334"/>
                    <a:gd name="T56" fmla="*/ 372 w 1704"/>
                    <a:gd name="T57" fmla="*/ 690 h 2334"/>
                    <a:gd name="T58" fmla="*/ 300 w 1704"/>
                    <a:gd name="T59" fmla="*/ 600 h 2334"/>
                    <a:gd name="T60" fmla="*/ 264 w 1704"/>
                    <a:gd name="T61" fmla="*/ 546 h 2334"/>
                    <a:gd name="T62" fmla="*/ 204 w 1704"/>
                    <a:gd name="T63" fmla="*/ 456 h 2334"/>
                    <a:gd name="T64" fmla="*/ 156 w 1704"/>
                    <a:gd name="T65" fmla="*/ 384 h 2334"/>
                    <a:gd name="T66" fmla="*/ 102 w 1704"/>
                    <a:gd name="T67" fmla="*/ 318 h 2334"/>
                    <a:gd name="T68" fmla="*/ 54 w 1704"/>
                    <a:gd name="T69" fmla="*/ 198 h 2334"/>
                    <a:gd name="T70" fmla="*/ 30 w 1704"/>
                    <a:gd name="T71" fmla="*/ 138 h 2334"/>
                    <a:gd name="T72" fmla="*/ 6 w 1704"/>
                    <a:gd name="T73" fmla="*/ 36 h 2334"/>
                    <a:gd name="T74" fmla="*/ 0 w 1704"/>
                    <a:gd name="T75" fmla="*/ 0 h 2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04"/>
                    <a:gd name="T115" fmla="*/ 0 h 2334"/>
                    <a:gd name="T116" fmla="*/ 1704 w 1704"/>
                    <a:gd name="T117" fmla="*/ 2334 h 2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04" h="2334">
                      <a:moveTo>
                        <a:pt x="1704" y="2334"/>
                      </a:moveTo>
                      <a:cubicBezTo>
                        <a:pt x="1672" y="2326"/>
                        <a:pt x="1640" y="2318"/>
                        <a:pt x="1608" y="2310"/>
                      </a:cubicBezTo>
                      <a:cubicBezTo>
                        <a:pt x="1590" y="2298"/>
                        <a:pt x="1572" y="2292"/>
                        <a:pt x="1554" y="2280"/>
                      </a:cubicBezTo>
                      <a:cubicBezTo>
                        <a:pt x="1550" y="2274"/>
                        <a:pt x="1547" y="2267"/>
                        <a:pt x="1542" y="2262"/>
                      </a:cubicBezTo>
                      <a:cubicBezTo>
                        <a:pt x="1537" y="2257"/>
                        <a:pt x="1529" y="2255"/>
                        <a:pt x="1524" y="2250"/>
                      </a:cubicBezTo>
                      <a:cubicBezTo>
                        <a:pt x="1475" y="2194"/>
                        <a:pt x="1523" y="2229"/>
                        <a:pt x="1482" y="2202"/>
                      </a:cubicBezTo>
                      <a:cubicBezTo>
                        <a:pt x="1465" y="2177"/>
                        <a:pt x="1441" y="2165"/>
                        <a:pt x="1416" y="2148"/>
                      </a:cubicBezTo>
                      <a:cubicBezTo>
                        <a:pt x="1376" y="2121"/>
                        <a:pt x="1336" y="2085"/>
                        <a:pt x="1290" y="2070"/>
                      </a:cubicBezTo>
                      <a:cubicBezTo>
                        <a:pt x="1282" y="2058"/>
                        <a:pt x="1271" y="2048"/>
                        <a:pt x="1266" y="2034"/>
                      </a:cubicBezTo>
                      <a:cubicBezTo>
                        <a:pt x="1264" y="2028"/>
                        <a:pt x="1265" y="2019"/>
                        <a:pt x="1260" y="2016"/>
                      </a:cubicBezTo>
                      <a:cubicBezTo>
                        <a:pt x="1249" y="2010"/>
                        <a:pt x="1236" y="2012"/>
                        <a:pt x="1224" y="2010"/>
                      </a:cubicBezTo>
                      <a:cubicBezTo>
                        <a:pt x="1187" y="1986"/>
                        <a:pt x="1189" y="1930"/>
                        <a:pt x="1176" y="1890"/>
                      </a:cubicBezTo>
                      <a:cubicBezTo>
                        <a:pt x="1170" y="1828"/>
                        <a:pt x="1157" y="1819"/>
                        <a:pt x="1164" y="1758"/>
                      </a:cubicBezTo>
                      <a:cubicBezTo>
                        <a:pt x="1162" y="1692"/>
                        <a:pt x="1162" y="1626"/>
                        <a:pt x="1158" y="1560"/>
                      </a:cubicBezTo>
                      <a:cubicBezTo>
                        <a:pt x="1156" y="1515"/>
                        <a:pt x="1117" y="1486"/>
                        <a:pt x="1104" y="1446"/>
                      </a:cubicBezTo>
                      <a:cubicBezTo>
                        <a:pt x="1094" y="1417"/>
                        <a:pt x="1085" y="1378"/>
                        <a:pt x="1056" y="1368"/>
                      </a:cubicBezTo>
                      <a:cubicBezTo>
                        <a:pt x="1047" y="1355"/>
                        <a:pt x="1034" y="1346"/>
                        <a:pt x="1026" y="1332"/>
                      </a:cubicBezTo>
                      <a:cubicBezTo>
                        <a:pt x="1020" y="1321"/>
                        <a:pt x="1018" y="1308"/>
                        <a:pt x="1014" y="1296"/>
                      </a:cubicBezTo>
                      <a:cubicBezTo>
                        <a:pt x="1009" y="1280"/>
                        <a:pt x="994" y="1273"/>
                        <a:pt x="984" y="1260"/>
                      </a:cubicBezTo>
                      <a:cubicBezTo>
                        <a:pt x="946" y="1212"/>
                        <a:pt x="977" y="1235"/>
                        <a:pt x="942" y="1212"/>
                      </a:cubicBezTo>
                      <a:cubicBezTo>
                        <a:pt x="927" y="1167"/>
                        <a:pt x="949" y="1221"/>
                        <a:pt x="918" y="1182"/>
                      </a:cubicBezTo>
                      <a:cubicBezTo>
                        <a:pt x="901" y="1161"/>
                        <a:pt x="913" y="1155"/>
                        <a:pt x="882" y="1134"/>
                      </a:cubicBezTo>
                      <a:cubicBezTo>
                        <a:pt x="822" y="1043"/>
                        <a:pt x="750" y="978"/>
                        <a:pt x="660" y="918"/>
                      </a:cubicBezTo>
                      <a:cubicBezTo>
                        <a:pt x="644" y="907"/>
                        <a:pt x="622" y="911"/>
                        <a:pt x="606" y="900"/>
                      </a:cubicBezTo>
                      <a:cubicBezTo>
                        <a:pt x="580" y="883"/>
                        <a:pt x="560" y="857"/>
                        <a:pt x="534" y="840"/>
                      </a:cubicBezTo>
                      <a:cubicBezTo>
                        <a:pt x="522" y="832"/>
                        <a:pt x="510" y="824"/>
                        <a:pt x="498" y="816"/>
                      </a:cubicBezTo>
                      <a:cubicBezTo>
                        <a:pt x="492" y="812"/>
                        <a:pt x="480" y="804"/>
                        <a:pt x="480" y="804"/>
                      </a:cubicBezTo>
                      <a:cubicBezTo>
                        <a:pt x="465" y="782"/>
                        <a:pt x="442" y="759"/>
                        <a:pt x="420" y="744"/>
                      </a:cubicBezTo>
                      <a:cubicBezTo>
                        <a:pt x="399" y="712"/>
                        <a:pt x="413" y="731"/>
                        <a:pt x="372" y="690"/>
                      </a:cubicBezTo>
                      <a:cubicBezTo>
                        <a:pt x="345" y="663"/>
                        <a:pt x="327" y="627"/>
                        <a:pt x="300" y="600"/>
                      </a:cubicBezTo>
                      <a:cubicBezTo>
                        <a:pt x="292" y="577"/>
                        <a:pt x="277" y="566"/>
                        <a:pt x="264" y="546"/>
                      </a:cubicBezTo>
                      <a:cubicBezTo>
                        <a:pt x="255" y="509"/>
                        <a:pt x="235" y="477"/>
                        <a:pt x="204" y="456"/>
                      </a:cubicBezTo>
                      <a:cubicBezTo>
                        <a:pt x="195" y="428"/>
                        <a:pt x="174" y="407"/>
                        <a:pt x="156" y="384"/>
                      </a:cubicBezTo>
                      <a:cubicBezTo>
                        <a:pt x="135" y="356"/>
                        <a:pt x="130" y="336"/>
                        <a:pt x="102" y="318"/>
                      </a:cubicBezTo>
                      <a:cubicBezTo>
                        <a:pt x="71" y="272"/>
                        <a:pt x="74" y="245"/>
                        <a:pt x="54" y="198"/>
                      </a:cubicBezTo>
                      <a:cubicBezTo>
                        <a:pt x="45" y="176"/>
                        <a:pt x="35" y="163"/>
                        <a:pt x="30" y="138"/>
                      </a:cubicBezTo>
                      <a:cubicBezTo>
                        <a:pt x="23" y="104"/>
                        <a:pt x="13" y="70"/>
                        <a:pt x="6" y="36"/>
                      </a:cubicBezTo>
                      <a:cubicBezTo>
                        <a:pt x="4" y="24"/>
                        <a:pt x="0" y="0"/>
                        <a:pt x="0" y="0"/>
                      </a:cubicBezTo>
                    </a:path>
                  </a:pathLst>
                </a:custGeom>
                <a:noFill/>
                <a:ln w="38100">
                  <a:solidFill>
                    <a:srgbClr val="4382C1"/>
                  </a:solidFill>
                  <a:round/>
                  <a:headEnd/>
                  <a:tailEnd/>
                </a:ln>
              </p:spPr>
              <p:txBody>
                <a:bodyPr wrap="none"/>
                <a:lstStyle/>
                <a:p>
                  <a:endParaRPr lang="en-US"/>
                </a:p>
              </p:txBody>
            </p:sp>
            <p:sp>
              <p:nvSpPr>
                <p:cNvPr id="8210" name="Freeform 12"/>
                <p:cNvSpPr>
                  <a:spLocks/>
                </p:cNvSpPr>
                <p:nvPr/>
              </p:nvSpPr>
              <p:spPr bwMode="auto">
                <a:xfrm>
                  <a:off x="1954" y="1116"/>
                  <a:ext cx="179" cy="492"/>
                </a:xfrm>
                <a:custGeom>
                  <a:avLst/>
                  <a:gdLst>
                    <a:gd name="T0" fmla="*/ 14 w 179"/>
                    <a:gd name="T1" fmla="*/ 492 h 492"/>
                    <a:gd name="T2" fmla="*/ 44 w 179"/>
                    <a:gd name="T3" fmla="*/ 360 h 492"/>
                    <a:gd name="T4" fmla="*/ 56 w 179"/>
                    <a:gd name="T5" fmla="*/ 342 h 492"/>
                    <a:gd name="T6" fmla="*/ 74 w 179"/>
                    <a:gd name="T7" fmla="*/ 330 h 492"/>
                    <a:gd name="T8" fmla="*/ 92 w 179"/>
                    <a:gd name="T9" fmla="*/ 294 h 492"/>
                    <a:gd name="T10" fmla="*/ 158 w 179"/>
                    <a:gd name="T11" fmla="*/ 156 h 492"/>
                    <a:gd name="T12" fmla="*/ 164 w 179"/>
                    <a:gd name="T13" fmla="*/ 0 h 492"/>
                    <a:gd name="T14" fmla="*/ 0 60000 65536"/>
                    <a:gd name="T15" fmla="*/ 0 60000 65536"/>
                    <a:gd name="T16" fmla="*/ 0 60000 65536"/>
                    <a:gd name="T17" fmla="*/ 0 60000 65536"/>
                    <a:gd name="T18" fmla="*/ 0 60000 65536"/>
                    <a:gd name="T19" fmla="*/ 0 60000 65536"/>
                    <a:gd name="T20" fmla="*/ 0 60000 65536"/>
                    <a:gd name="T21" fmla="*/ 0 w 179"/>
                    <a:gd name="T22" fmla="*/ 0 h 492"/>
                    <a:gd name="T23" fmla="*/ 179 w 179"/>
                    <a:gd name="T24" fmla="*/ 492 h 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9" h="492">
                      <a:moveTo>
                        <a:pt x="14" y="492"/>
                      </a:moveTo>
                      <a:cubicBezTo>
                        <a:pt x="17" y="436"/>
                        <a:pt x="0" y="390"/>
                        <a:pt x="44" y="360"/>
                      </a:cubicBezTo>
                      <a:cubicBezTo>
                        <a:pt x="48" y="354"/>
                        <a:pt x="51" y="347"/>
                        <a:pt x="56" y="342"/>
                      </a:cubicBezTo>
                      <a:cubicBezTo>
                        <a:pt x="61" y="337"/>
                        <a:pt x="69" y="336"/>
                        <a:pt x="74" y="330"/>
                      </a:cubicBezTo>
                      <a:cubicBezTo>
                        <a:pt x="82" y="320"/>
                        <a:pt x="85" y="305"/>
                        <a:pt x="92" y="294"/>
                      </a:cubicBezTo>
                      <a:cubicBezTo>
                        <a:pt x="98" y="249"/>
                        <a:pt x="120" y="184"/>
                        <a:pt x="158" y="156"/>
                      </a:cubicBezTo>
                      <a:cubicBezTo>
                        <a:pt x="179" y="94"/>
                        <a:pt x="164" y="144"/>
                        <a:pt x="164" y="0"/>
                      </a:cubicBezTo>
                    </a:path>
                  </a:pathLst>
                </a:custGeom>
                <a:noFill/>
                <a:ln w="38100">
                  <a:solidFill>
                    <a:srgbClr val="4382C1"/>
                  </a:solidFill>
                  <a:round/>
                  <a:headEnd/>
                  <a:tailEnd/>
                </a:ln>
              </p:spPr>
              <p:txBody>
                <a:bodyPr wrap="none"/>
                <a:lstStyle/>
                <a:p>
                  <a:endParaRPr lang="en-US"/>
                </a:p>
              </p:txBody>
            </p:sp>
          </p:grpSp>
          <p:sp>
            <p:nvSpPr>
              <p:cNvPr id="8204" name="Freeform 13"/>
              <p:cNvSpPr>
                <a:spLocks/>
              </p:cNvSpPr>
              <p:nvPr/>
            </p:nvSpPr>
            <p:spPr bwMode="auto">
              <a:xfrm>
                <a:off x="1818" y="1955"/>
                <a:ext cx="1362" cy="1093"/>
              </a:xfrm>
              <a:custGeom>
                <a:avLst/>
                <a:gdLst>
                  <a:gd name="T0" fmla="*/ 1362 w 1362"/>
                  <a:gd name="T1" fmla="*/ 1093 h 1093"/>
                  <a:gd name="T2" fmla="*/ 1272 w 1362"/>
                  <a:gd name="T3" fmla="*/ 1045 h 1093"/>
                  <a:gd name="T4" fmla="*/ 1236 w 1362"/>
                  <a:gd name="T5" fmla="*/ 1015 h 1093"/>
                  <a:gd name="T6" fmla="*/ 1146 w 1362"/>
                  <a:gd name="T7" fmla="*/ 979 h 1093"/>
                  <a:gd name="T8" fmla="*/ 1092 w 1362"/>
                  <a:gd name="T9" fmla="*/ 949 h 1093"/>
                  <a:gd name="T10" fmla="*/ 1002 w 1362"/>
                  <a:gd name="T11" fmla="*/ 919 h 1093"/>
                  <a:gd name="T12" fmla="*/ 966 w 1362"/>
                  <a:gd name="T13" fmla="*/ 907 h 1093"/>
                  <a:gd name="T14" fmla="*/ 894 w 1362"/>
                  <a:gd name="T15" fmla="*/ 727 h 1093"/>
                  <a:gd name="T16" fmla="*/ 888 w 1362"/>
                  <a:gd name="T17" fmla="*/ 709 h 1093"/>
                  <a:gd name="T18" fmla="*/ 852 w 1362"/>
                  <a:gd name="T19" fmla="*/ 685 h 1093"/>
                  <a:gd name="T20" fmla="*/ 846 w 1362"/>
                  <a:gd name="T21" fmla="*/ 667 h 1093"/>
                  <a:gd name="T22" fmla="*/ 810 w 1362"/>
                  <a:gd name="T23" fmla="*/ 643 h 1093"/>
                  <a:gd name="T24" fmla="*/ 762 w 1362"/>
                  <a:gd name="T25" fmla="*/ 607 h 1093"/>
                  <a:gd name="T26" fmla="*/ 558 w 1362"/>
                  <a:gd name="T27" fmla="*/ 517 h 1093"/>
                  <a:gd name="T28" fmla="*/ 504 w 1362"/>
                  <a:gd name="T29" fmla="*/ 451 h 1093"/>
                  <a:gd name="T30" fmla="*/ 450 w 1362"/>
                  <a:gd name="T31" fmla="*/ 361 h 1093"/>
                  <a:gd name="T32" fmla="*/ 414 w 1362"/>
                  <a:gd name="T33" fmla="*/ 337 h 1093"/>
                  <a:gd name="T34" fmla="*/ 354 w 1362"/>
                  <a:gd name="T35" fmla="*/ 277 h 1093"/>
                  <a:gd name="T36" fmla="*/ 300 w 1362"/>
                  <a:gd name="T37" fmla="*/ 211 h 1093"/>
                  <a:gd name="T38" fmla="*/ 210 w 1362"/>
                  <a:gd name="T39" fmla="*/ 115 h 1093"/>
                  <a:gd name="T40" fmla="*/ 192 w 1362"/>
                  <a:gd name="T41" fmla="*/ 79 h 1093"/>
                  <a:gd name="T42" fmla="*/ 156 w 1362"/>
                  <a:gd name="T43" fmla="*/ 55 h 1093"/>
                  <a:gd name="T44" fmla="*/ 0 w 1362"/>
                  <a:gd name="T45" fmla="*/ 13 h 10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62"/>
                  <a:gd name="T70" fmla="*/ 0 h 1093"/>
                  <a:gd name="T71" fmla="*/ 1362 w 1362"/>
                  <a:gd name="T72" fmla="*/ 1093 h 10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62" h="1093">
                    <a:moveTo>
                      <a:pt x="1362" y="1093"/>
                    </a:moveTo>
                    <a:cubicBezTo>
                      <a:pt x="1340" y="1060"/>
                      <a:pt x="1305" y="1062"/>
                      <a:pt x="1272" y="1045"/>
                    </a:cubicBezTo>
                    <a:cubicBezTo>
                      <a:pt x="1233" y="1025"/>
                      <a:pt x="1276" y="1042"/>
                      <a:pt x="1236" y="1015"/>
                    </a:cubicBezTo>
                    <a:cubicBezTo>
                      <a:pt x="1210" y="997"/>
                      <a:pt x="1172" y="996"/>
                      <a:pt x="1146" y="979"/>
                    </a:cubicBezTo>
                    <a:cubicBezTo>
                      <a:pt x="1130" y="968"/>
                      <a:pt x="1110" y="957"/>
                      <a:pt x="1092" y="949"/>
                    </a:cubicBezTo>
                    <a:cubicBezTo>
                      <a:pt x="1064" y="936"/>
                      <a:pt x="1031" y="929"/>
                      <a:pt x="1002" y="919"/>
                    </a:cubicBezTo>
                    <a:cubicBezTo>
                      <a:pt x="990" y="915"/>
                      <a:pt x="966" y="907"/>
                      <a:pt x="966" y="907"/>
                    </a:cubicBezTo>
                    <a:cubicBezTo>
                      <a:pt x="958" y="856"/>
                      <a:pt x="940" y="758"/>
                      <a:pt x="894" y="727"/>
                    </a:cubicBezTo>
                    <a:cubicBezTo>
                      <a:pt x="892" y="721"/>
                      <a:pt x="892" y="713"/>
                      <a:pt x="888" y="709"/>
                    </a:cubicBezTo>
                    <a:cubicBezTo>
                      <a:pt x="878" y="699"/>
                      <a:pt x="852" y="685"/>
                      <a:pt x="852" y="685"/>
                    </a:cubicBezTo>
                    <a:cubicBezTo>
                      <a:pt x="850" y="679"/>
                      <a:pt x="850" y="671"/>
                      <a:pt x="846" y="667"/>
                    </a:cubicBezTo>
                    <a:cubicBezTo>
                      <a:pt x="836" y="657"/>
                      <a:pt x="810" y="643"/>
                      <a:pt x="810" y="643"/>
                    </a:cubicBezTo>
                    <a:cubicBezTo>
                      <a:pt x="796" y="622"/>
                      <a:pt x="786" y="615"/>
                      <a:pt x="762" y="607"/>
                    </a:cubicBezTo>
                    <a:cubicBezTo>
                      <a:pt x="707" y="552"/>
                      <a:pt x="620" y="558"/>
                      <a:pt x="558" y="517"/>
                    </a:cubicBezTo>
                    <a:cubicBezTo>
                      <a:pt x="549" y="490"/>
                      <a:pt x="527" y="466"/>
                      <a:pt x="504" y="451"/>
                    </a:cubicBezTo>
                    <a:cubicBezTo>
                      <a:pt x="493" y="417"/>
                      <a:pt x="478" y="385"/>
                      <a:pt x="450" y="361"/>
                    </a:cubicBezTo>
                    <a:cubicBezTo>
                      <a:pt x="439" y="352"/>
                      <a:pt x="414" y="337"/>
                      <a:pt x="414" y="337"/>
                    </a:cubicBezTo>
                    <a:cubicBezTo>
                      <a:pt x="399" y="315"/>
                      <a:pt x="376" y="292"/>
                      <a:pt x="354" y="277"/>
                    </a:cubicBezTo>
                    <a:cubicBezTo>
                      <a:pt x="335" y="249"/>
                      <a:pt x="327" y="229"/>
                      <a:pt x="300" y="211"/>
                    </a:cubicBezTo>
                    <a:cubicBezTo>
                      <a:pt x="275" y="174"/>
                      <a:pt x="234" y="151"/>
                      <a:pt x="210" y="115"/>
                    </a:cubicBezTo>
                    <a:cubicBezTo>
                      <a:pt x="203" y="104"/>
                      <a:pt x="201" y="88"/>
                      <a:pt x="192" y="79"/>
                    </a:cubicBezTo>
                    <a:cubicBezTo>
                      <a:pt x="182" y="69"/>
                      <a:pt x="156" y="55"/>
                      <a:pt x="156" y="55"/>
                    </a:cubicBezTo>
                    <a:cubicBezTo>
                      <a:pt x="138" y="0"/>
                      <a:pt x="39" y="13"/>
                      <a:pt x="0" y="13"/>
                    </a:cubicBezTo>
                  </a:path>
                </a:pathLst>
              </a:custGeom>
              <a:noFill/>
              <a:ln w="19050">
                <a:solidFill>
                  <a:srgbClr val="4382C1"/>
                </a:solidFill>
                <a:round/>
                <a:headEnd/>
                <a:tailEnd/>
              </a:ln>
            </p:spPr>
            <p:txBody>
              <a:bodyPr wrap="none"/>
              <a:lstStyle/>
              <a:p>
                <a:endParaRPr lang="en-US"/>
              </a:p>
            </p:txBody>
          </p:sp>
          <p:pic>
            <p:nvPicPr>
              <p:cNvPr id="8205" name="Picture 14" descr="i45big"/>
              <p:cNvPicPr>
                <a:picLocks noChangeAspect="1" noChangeArrowheads="1"/>
              </p:cNvPicPr>
              <p:nvPr/>
            </p:nvPicPr>
            <p:blipFill>
              <a:blip r:embed="rId5">
                <a:clrChange>
                  <a:clrFrom>
                    <a:srgbClr val="000060"/>
                  </a:clrFrom>
                  <a:clrTo>
                    <a:srgbClr val="000060">
                      <a:alpha val="0"/>
                    </a:srgbClr>
                  </a:clrTo>
                </a:clrChange>
              </a:blip>
              <a:srcRect/>
              <a:stretch>
                <a:fillRect/>
              </a:stretch>
            </p:blipFill>
            <p:spPr bwMode="auto">
              <a:xfrm>
                <a:off x="2832" y="2016"/>
                <a:ext cx="126" cy="126"/>
              </a:xfrm>
              <a:prstGeom prst="rect">
                <a:avLst/>
              </a:prstGeom>
              <a:noFill/>
              <a:ln w="9525">
                <a:noFill/>
                <a:miter lim="800000"/>
                <a:headEnd/>
                <a:tailEnd/>
              </a:ln>
            </p:spPr>
          </p:pic>
          <p:pic>
            <p:nvPicPr>
              <p:cNvPr id="8206" name="Picture 15"/>
              <p:cNvPicPr>
                <a:picLocks noChangeAspect="1" noChangeArrowheads="1"/>
              </p:cNvPicPr>
              <p:nvPr/>
            </p:nvPicPr>
            <p:blipFill>
              <a:blip r:embed="rId6" cstate="print">
                <a:clrChange>
                  <a:clrFrom>
                    <a:srgbClr val="000060"/>
                  </a:clrFrom>
                  <a:clrTo>
                    <a:srgbClr val="000060">
                      <a:alpha val="0"/>
                    </a:srgbClr>
                  </a:clrTo>
                </a:clrChange>
              </a:blip>
              <a:srcRect l="17969" t="52084" r="64844" b="26041"/>
              <a:stretch>
                <a:fillRect/>
              </a:stretch>
            </p:blipFill>
            <p:spPr bwMode="auto">
              <a:xfrm>
                <a:off x="1901" y="3108"/>
                <a:ext cx="163" cy="156"/>
              </a:xfrm>
              <a:prstGeom prst="rect">
                <a:avLst/>
              </a:prstGeom>
              <a:noFill/>
              <a:ln w="9525">
                <a:noFill/>
                <a:miter lim="800000"/>
                <a:headEnd/>
                <a:tailEnd/>
              </a:ln>
            </p:spPr>
          </p:pic>
          <p:pic>
            <p:nvPicPr>
              <p:cNvPr id="8207" name="Picture 16"/>
              <p:cNvPicPr>
                <a:picLocks noChangeAspect="1" noChangeArrowheads="1"/>
              </p:cNvPicPr>
              <p:nvPr/>
            </p:nvPicPr>
            <p:blipFill>
              <a:blip r:embed="rId7" cstate="print">
                <a:clrChange>
                  <a:clrFrom>
                    <a:srgbClr val="000060"/>
                  </a:clrFrom>
                  <a:clrTo>
                    <a:srgbClr val="000060">
                      <a:alpha val="0"/>
                    </a:srgbClr>
                  </a:clrTo>
                </a:clrChange>
              </a:blip>
              <a:srcRect l="39063" t="41666" r="45313" b="37500"/>
              <a:stretch>
                <a:fillRect/>
              </a:stretch>
            </p:blipFill>
            <p:spPr bwMode="auto">
              <a:xfrm>
                <a:off x="1620" y="2052"/>
                <a:ext cx="156" cy="156"/>
              </a:xfrm>
              <a:prstGeom prst="rect">
                <a:avLst/>
              </a:prstGeom>
              <a:noFill/>
              <a:ln w="9525">
                <a:noFill/>
                <a:miter lim="800000"/>
                <a:headEnd/>
                <a:tailEnd/>
              </a:ln>
            </p:spPr>
          </p:pic>
        </p:grpSp>
        <p:sp>
          <p:nvSpPr>
            <p:cNvPr id="8201" name="Text Box 18"/>
            <p:cNvSpPr txBox="1">
              <a:spLocks noChangeArrowheads="1"/>
            </p:cNvSpPr>
            <p:nvPr/>
          </p:nvSpPr>
          <p:spPr bwMode="auto">
            <a:xfrm>
              <a:off x="720" y="3456"/>
              <a:ext cx="960" cy="173"/>
            </a:xfrm>
            <a:prstGeom prst="rect">
              <a:avLst/>
            </a:prstGeom>
            <a:noFill/>
            <a:ln w="9525">
              <a:noFill/>
              <a:miter lim="800000"/>
              <a:headEnd/>
              <a:tailEnd/>
            </a:ln>
          </p:spPr>
          <p:txBody>
            <a:bodyPr wrap="none"/>
            <a:lstStyle/>
            <a:p>
              <a:pPr>
                <a:spcBef>
                  <a:spcPct val="50000"/>
                </a:spcBef>
              </a:pPr>
              <a:r>
                <a:rPr lang="en-US">
                  <a:solidFill>
                    <a:schemeClr val="bg1"/>
                  </a:solidFill>
                  <a:latin typeface="Tw Cen MT Condensed Extra Bold" pitchFamily="34" charset="0"/>
                </a:rPr>
                <a:t>San Antonio</a:t>
              </a:r>
            </a:p>
          </p:txBody>
        </p:sp>
      </p:grpSp>
      <p:sp>
        <p:nvSpPr>
          <p:cNvPr id="8198" name="Text Box 21"/>
          <p:cNvSpPr txBox="1">
            <a:spLocks noChangeArrowheads="1"/>
          </p:cNvSpPr>
          <p:nvPr/>
        </p:nvSpPr>
        <p:spPr bwMode="auto">
          <a:xfrm>
            <a:off x="6172200" y="2971800"/>
            <a:ext cx="1752600" cy="366713"/>
          </a:xfrm>
          <a:prstGeom prst="rect">
            <a:avLst/>
          </a:prstGeom>
          <a:solidFill>
            <a:schemeClr val="tx1"/>
          </a:solidFill>
          <a:ln w="9525">
            <a:noFill/>
            <a:miter lim="800000"/>
            <a:headEnd/>
            <a:tailEnd/>
          </a:ln>
        </p:spPr>
        <p:txBody>
          <a:bodyPr>
            <a:spAutoFit/>
          </a:bodyPr>
          <a:lstStyle/>
          <a:p>
            <a:pPr>
              <a:spcBef>
                <a:spcPct val="50000"/>
              </a:spcBef>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004"/>
                                        </p:tgtEl>
                                        <p:attrNameLst>
                                          <p:attrName>style.visibility</p:attrName>
                                        </p:attrNameLst>
                                      </p:cBhvr>
                                      <p:to>
                                        <p:strVal val="visible"/>
                                      </p:to>
                                    </p:set>
                                    <p:animEffect transition="in" filter="fade">
                                      <p:cBhvr>
                                        <p:cTn id="7" dur="1000"/>
                                        <p:tgtEl>
                                          <p:spTgt spid="42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3"/>
          <p:cNvSpPr>
            <a:spLocks noChangeArrowheads="1"/>
          </p:cNvSpPr>
          <p:nvPr/>
        </p:nvSpPr>
        <p:spPr bwMode="auto">
          <a:xfrm>
            <a:off x="304800" y="685800"/>
            <a:ext cx="8305800" cy="59436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pic>
        <p:nvPicPr>
          <p:cNvPr id="44035" name="Picture 3" descr="tx_farmlands"/>
          <p:cNvPicPr>
            <a:picLocks noChangeAspect="1" noChangeArrowheads="1"/>
          </p:cNvPicPr>
          <p:nvPr/>
        </p:nvPicPr>
        <p:blipFill>
          <a:blip r:embed="rId3" cstate="print"/>
          <a:srcRect/>
          <a:stretch>
            <a:fillRect/>
          </a:stretch>
        </p:blipFill>
        <p:spPr bwMode="auto">
          <a:xfrm>
            <a:off x="762000" y="742950"/>
            <a:ext cx="7620000" cy="5810250"/>
          </a:xfrm>
          <a:prstGeom prst="rect">
            <a:avLst/>
          </a:prstGeom>
          <a:noFill/>
          <a:ln w="9525">
            <a:noFill/>
            <a:miter lim="800000"/>
            <a:headEnd/>
            <a:tailEnd/>
          </a:ln>
        </p:spPr>
      </p:pic>
      <p:grpSp>
        <p:nvGrpSpPr>
          <p:cNvPr id="2" name="Group 2"/>
          <p:cNvGrpSpPr>
            <a:grpSpLocks/>
          </p:cNvGrpSpPr>
          <p:nvPr/>
        </p:nvGrpSpPr>
        <p:grpSpPr bwMode="auto">
          <a:xfrm>
            <a:off x="0" y="-228600"/>
            <a:ext cx="9144000" cy="1143000"/>
            <a:chOff x="0" y="-96"/>
            <a:chExt cx="5760" cy="720"/>
          </a:xfrm>
        </p:grpSpPr>
        <p:sp>
          <p:nvSpPr>
            <p:cNvPr id="44037" name="Text Box 3"/>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FARMING AND URBAN DEVELOPMENT, 1992 - 1997</a:t>
              </a:r>
            </a:p>
          </p:txBody>
        </p:sp>
        <p:pic>
          <p:nvPicPr>
            <p:cNvPr id="44038" name="Picture 4" descr="tut_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3"/>
          <p:cNvSpPr>
            <a:spLocks noChangeArrowheads="1"/>
          </p:cNvSpPr>
          <p:nvPr/>
        </p:nvSpPr>
        <p:spPr bwMode="auto">
          <a:xfrm>
            <a:off x="457200" y="762000"/>
            <a:ext cx="7848600" cy="57150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1143000" y="914400"/>
            <a:ext cx="6705600" cy="5410200"/>
            <a:chOff x="192" y="624"/>
            <a:chExt cx="3312" cy="3002"/>
          </a:xfrm>
        </p:grpSpPr>
        <p:pic>
          <p:nvPicPr>
            <p:cNvPr id="45063" name="Picture 4"/>
            <p:cNvPicPr>
              <a:picLocks noChangeAspect="1" noChangeArrowheads="1"/>
            </p:cNvPicPr>
            <p:nvPr/>
          </p:nvPicPr>
          <p:blipFill>
            <a:blip r:embed="rId3"/>
            <a:srcRect l="894" t="15436" r="56244" b="13251"/>
            <a:stretch>
              <a:fillRect/>
            </a:stretch>
          </p:blipFill>
          <p:spPr bwMode="auto">
            <a:xfrm>
              <a:off x="192" y="624"/>
              <a:ext cx="3312" cy="3002"/>
            </a:xfrm>
            <a:prstGeom prst="rect">
              <a:avLst/>
            </a:prstGeom>
            <a:noFill/>
            <a:ln w="12700">
              <a:solidFill>
                <a:schemeClr val="tx1"/>
              </a:solidFill>
              <a:miter lim="800000"/>
              <a:headEnd/>
              <a:tailEnd/>
            </a:ln>
          </p:spPr>
        </p:pic>
        <p:sp>
          <p:nvSpPr>
            <p:cNvPr id="45064" name="Text Box 5"/>
            <p:cNvSpPr txBox="1">
              <a:spLocks noChangeArrowheads="1"/>
            </p:cNvSpPr>
            <p:nvPr/>
          </p:nvSpPr>
          <p:spPr bwMode="auto">
            <a:xfrm>
              <a:off x="192" y="3456"/>
              <a:ext cx="960" cy="127"/>
            </a:xfrm>
            <a:prstGeom prst="rect">
              <a:avLst/>
            </a:prstGeom>
            <a:noFill/>
            <a:ln w="9525">
              <a:noFill/>
              <a:miter lim="800000"/>
              <a:headEnd/>
              <a:tailEnd/>
            </a:ln>
          </p:spPr>
          <p:txBody>
            <a:bodyPr>
              <a:spAutoFit/>
            </a:bodyPr>
            <a:lstStyle/>
            <a:p>
              <a:pPr>
                <a:spcBef>
                  <a:spcPct val="50000"/>
                </a:spcBef>
              </a:pPr>
              <a:r>
                <a:rPr lang="en-US" sz="900" i="1" dirty="0" smtClean="0"/>
                <a:t>) </a:t>
              </a:r>
              <a:endParaRPr lang="en-US" sz="900" i="1" dirty="0"/>
            </a:p>
          </p:txBody>
        </p:sp>
      </p:grpSp>
      <p:grpSp>
        <p:nvGrpSpPr>
          <p:cNvPr id="3" name="Group 2"/>
          <p:cNvGrpSpPr>
            <a:grpSpLocks/>
          </p:cNvGrpSpPr>
          <p:nvPr/>
        </p:nvGrpSpPr>
        <p:grpSpPr bwMode="auto">
          <a:xfrm>
            <a:off x="0" y="-228600"/>
            <a:ext cx="9144000" cy="1143000"/>
            <a:chOff x="0" y="-96"/>
            <a:chExt cx="5760" cy="720"/>
          </a:xfrm>
        </p:grpSpPr>
        <p:sp>
          <p:nvSpPr>
            <p:cNvPr id="45061" name="Text Box 3"/>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dirty="0" smtClean="0">
                  <a:solidFill>
                    <a:srgbClr val="FFFFFF"/>
                  </a:solidFill>
                  <a:latin typeface="Perpetua Titling MT" pitchFamily="18" charset="0"/>
                </a:rPr>
                <a:t>CHANGE IN NON-DEVELOPED RURAL LAND VALUES, 1992 - 2001</a:t>
              </a:r>
              <a:endParaRPr lang="en-US" b="1" dirty="0">
                <a:solidFill>
                  <a:srgbClr val="FFFFFF"/>
                </a:solidFill>
                <a:latin typeface="Perpetua Titling MT" pitchFamily="18" charset="0"/>
              </a:endParaRPr>
            </a:p>
          </p:txBody>
        </p:sp>
        <p:pic>
          <p:nvPicPr>
            <p:cNvPr id="45062" name="Picture 4" descr="tut_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grpSp>
        <p:nvGrpSpPr>
          <p:cNvPr id="4" name="Group 3"/>
          <p:cNvGrpSpPr>
            <a:grpSpLocks/>
          </p:cNvGrpSpPr>
          <p:nvPr/>
        </p:nvGrpSpPr>
        <p:grpSpPr bwMode="auto">
          <a:xfrm>
            <a:off x="1143000" y="914400"/>
            <a:ext cx="6858000" cy="5869296"/>
            <a:chOff x="864" y="576"/>
            <a:chExt cx="4128" cy="3687"/>
          </a:xfrm>
        </p:grpSpPr>
        <p:grpSp>
          <p:nvGrpSpPr>
            <p:cNvPr id="5" name="Group 4"/>
            <p:cNvGrpSpPr>
              <a:grpSpLocks/>
            </p:cNvGrpSpPr>
            <p:nvPr/>
          </p:nvGrpSpPr>
          <p:grpSpPr bwMode="auto">
            <a:xfrm>
              <a:off x="864" y="576"/>
              <a:ext cx="3936" cy="3687"/>
              <a:chOff x="864" y="576"/>
              <a:chExt cx="3936" cy="3687"/>
            </a:xfrm>
          </p:grpSpPr>
          <p:pic>
            <p:nvPicPr>
              <p:cNvPr id="16" name="Picture 5"/>
              <p:cNvPicPr>
                <a:picLocks noChangeAspect="1" noChangeArrowheads="1"/>
              </p:cNvPicPr>
              <p:nvPr/>
            </p:nvPicPr>
            <p:blipFill>
              <a:blip r:embed="rId5"/>
              <a:srcRect l="1234" t="1453" r="2469"/>
              <a:stretch>
                <a:fillRect/>
              </a:stretch>
            </p:blipFill>
            <p:spPr bwMode="auto">
              <a:xfrm>
                <a:off x="864" y="576"/>
                <a:ext cx="3936" cy="3255"/>
              </a:xfrm>
              <a:prstGeom prst="rect">
                <a:avLst/>
              </a:prstGeom>
              <a:noFill/>
              <a:ln w="9525">
                <a:noFill/>
                <a:miter lim="800000"/>
                <a:headEnd/>
                <a:tailEnd/>
              </a:ln>
            </p:spPr>
          </p:pic>
          <p:sp>
            <p:nvSpPr>
              <p:cNvPr id="17" name="Text Box 6"/>
              <p:cNvSpPr txBox="1">
                <a:spLocks noChangeArrowheads="1"/>
              </p:cNvSpPr>
              <p:nvPr/>
            </p:nvSpPr>
            <p:spPr bwMode="auto">
              <a:xfrm>
                <a:off x="910" y="4070"/>
                <a:ext cx="1376" cy="193"/>
              </a:xfrm>
              <a:prstGeom prst="rect">
                <a:avLst/>
              </a:prstGeom>
              <a:noFill/>
              <a:ln w="9525">
                <a:noFill/>
                <a:miter lim="800000"/>
                <a:headEnd/>
                <a:tailEnd/>
              </a:ln>
            </p:spPr>
            <p:txBody>
              <a:bodyPr wrap="square">
                <a:spAutoFit/>
              </a:bodyPr>
              <a:lstStyle/>
              <a:p>
                <a:pPr>
                  <a:spcBef>
                    <a:spcPct val="50000"/>
                  </a:spcBef>
                </a:pPr>
                <a:r>
                  <a:rPr lang="en-US" sz="1400" i="1" dirty="0" smtClean="0">
                    <a:solidFill>
                      <a:schemeClr val="accent1">
                        <a:lumMod val="50000"/>
                      </a:schemeClr>
                    </a:solidFill>
                  </a:rPr>
                  <a:t>Source: Wilkins, </a:t>
                </a:r>
                <a:r>
                  <a:rPr lang="en-US" sz="1400" i="1" dirty="0">
                    <a:solidFill>
                      <a:schemeClr val="accent1">
                        <a:lumMod val="50000"/>
                      </a:schemeClr>
                    </a:solidFill>
                  </a:rPr>
                  <a:t>et </a:t>
                </a:r>
                <a:r>
                  <a:rPr lang="en-US" sz="1400" i="1" dirty="0" smtClean="0">
                    <a:solidFill>
                      <a:schemeClr val="accent1">
                        <a:lumMod val="50000"/>
                      </a:schemeClr>
                    </a:solidFill>
                  </a:rPr>
                  <a:t>al. </a:t>
                </a:r>
                <a:r>
                  <a:rPr lang="en-US" sz="1400" i="1" dirty="0">
                    <a:solidFill>
                      <a:schemeClr val="accent1">
                        <a:lumMod val="50000"/>
                      </a:schemeClr>
                    </a:solidFill>
                  </a:rPr>
                  <a:t>(2003) </a:t>
                </a:r>
              </a:p>
            </p:txBody>
          </p:sp>
        </p:grpSp>
        <p:sp>
          <p:nvSpPr>
            <p:cNvPr id="12" name="Line 7"/>
            <p:cNvSpPr>
              <a:spLocks noChangeShapeType="1"/>
            </p:cNvSpPr>
            <p:nvPr/>
          </p:nvSpPr>
          <p:spPr bwMode="auto">
            <a:xfrm flipV="1">
              <a:off x="864" y="576"/>
              <a:ext cx="0" cy="3168"/>
            </a:xfrm>
            <a:prstGeom prst="line">
              <a:avLst/>
            </a:prstGeom>
            <a:noFill/>
            <a:ln w="9525">
              <a:solidFill>
                <a:schemeClr val="tx1"/>
              </a:solidFill>
              <a:round/>
              <a:headEnd/>
              <a:tailEnd/>
            </a:ln>
          </p:spPr>
          <p:txBody>
            <a:bodyPr/>
            <a:lstStyle/>
            <a:p>
              <a:endParaRPr lang="en-US"/>
            </a:p>
          </p:txBody>
        </p:sp>
        <p:sp>
          <p:nvSpPr>
            <p:cNvPr id="13" name="Line 8"/>
            <p:cNvSpPr>
              <a:spLocks noChangeShapeType="1"/>
            </p:cNvSpPr>
            <p:nvPr/>
          </p:nvSpPr>
          <p:spPr bwMode="auto">
            <a:xfrm flipH="1">
              <a:off x="864" y="576"/>
              <a:ext cx="4128" cy="0"/>
            </a:xfrm>
            <a:prstGeom prst="line">
              <a:avLst/>
            </a:prstGeom>
            <a:noFill/>
            <a:ln w="9525">
              <a:solidFill>
                <a:schemeClr val="tx1"/>
              </a:solidFill>
              <a:round/>
              <a:headEnd/>
              <a:tailEnd/>
            </a:ln>
          </p:spPr>
          <p:txBody>
            <a:bodyPr/>
            <a:lstStyle/>
            <a:p>
              <a:endParaRPr lang="en-US"/>
            </a:p>
          </p:txBody>
        </p:sp>
        <p:sp>
          <p:nvSpPr>
            <p:cNvPr id="14" name="Line 9"/>
            <p:cNvSpPr>
              <a:spLocks noChangeShapeType="1"/>
            </p:cNvSpPr>
            <p:nvPr/>
          </p:nvSpPr>
          <p:spPr bwMode="auto">
            <a:xfrm flipH="1">
              <a:off x="864" y="3744"/>
              <a:ext cx="4128" cy="0"/>
            </a:xfrm>
            <a:prstGeom prst="line">
              <a:avLst/>
            </a:prstGeom>
            <a:noFill/>
            <a:ln w="9525">
              <a:solidFill>
                <a:schemeClr val="tx1"/>
              </a:solidFill>
              <a:round/>
              <a:headEnd/>
              <a:tailEnd/>
            </a:ln>
          </p:spPr>
          <p:txBody>
            <a:bodyPr/>
            <a:lstStyle/>
            <a:p>
              <a:endParaRPr lang="en-US"/>
            </a:p>
          </p:txBody>
        </p:sp>
        <p:sp>
          <p:nvSpPr>
            <p:cNvPr id="15" name="Line 10"/>
            <p:cNvSpPr>
              <a:spLocks noChangeShapeType="1"/>
            </p:cNvSpPr>
            <p:nvPr/>
          </p:nvSpPr>
          <p:spPr bwMode="auto">
            <a:xfrm flipV="1">
              <a:off x="4992" y="576"/>
              <a:ext cx="0" cy="3168"/>
            </a:xfrm>
            <a:prstGeom prst="line">
              <a:avLst/>
            </a:prstGeom>
            <a:noFill/>
            <a:ln w="9525">
              <a:solidFill>
                <a:schemeClr val="tx1"/>
              </a:solidFill>
              <a:round/>
              <a:headEnd/>
              <a:tailE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600200" y="762000"/>
            <a:ext cx="5503863" cy="5715000"/>
            <a:chOff x="432" y="384"/>
            <a:chExt cx="3467" cy="3648"/>
          </a:xfrm>
        </p:grpSpPr>
        <p:pic>
          <p:nvPicPr>
            <p:cNvPr id="59399" name="Picture 5" descr="tx_waterdecline_jpg"/>
            <p:cNvPicPr>
              <a:picLocks noChangeAspect="1" noChangeArrowheads="1"/>
            </p:cNvPicPr>
            <p:nvPr/>
          </p:nvPicPr>
          <p:blipFill>
            <a:blip r:embed="rId3"/>
            <a:srcRect b="13924"/>
            <a:stretch>
              <a:fillRect/>
            </a:stretch>
          </p:blipFill>
          <p:spPr bwMode="auto">
            <a:xfrm>
              <a:off x="432" y="480"/>
              <a:ext cx="3467" cy="3264"/>
            </a:xfrm>
            <a:prstGeom prst="rect">
              <a:avLst/>
            </a:prstGeom>
            <a:noFill/>
            <a:ln w="9525">
              <a:noFill/>
              <a:miter lim="800000"/>
              <a:headEnd/>
              <a:tailEnd/>
            </a:ln>
          </p:spPr>
        </p:pic>
        <p:grpSp>
          <p:nvGrpSpPr>
            <p:cNvPr id="3" name="Group 6"/>
            <p:cNvGrpSpPr>
              <a:grpSpLocks/>
            </p:cNvGrpSpPr>
            <p:nvPr/>
          </p:nvGrpSpPr>
          <p:grpSpPr bwMode="auto">
            <a:xfrm>
              <a:off x="432" y="2880"/>
              <a:ext cx="1392" cy="1152"/>
              <a:chOff x="3936" y="720"/>
              <a:chExt cx="1392" cy="1152"/>
            </a:xfrm>
          </p:grpSpPr>
          <p:pic>
            <p:nvPicPr>
              <p:cNvPr id="59404" name="Picture 7" descr="tx_waterdecline_jpg"/>
              <p:cNvPicPr>
                <a:picLocks noChangeAspect="1" noChangeArrowheads="1"/>
              </p:cNvPicPr>
              <p:nvPr/>
            </p:nvPicPr>
            <p:blipFill>
              <a:blip r:embed="rId3"/>
              <a:srcRect t="62025" r="62619" b="8861"/>
              <a:stretch>
                <a:fillRect/>
              </a:stretch>
            </p:blipFill>
            <p:spPr bwMode="auto">
              <a:xfrm>
                <a:off x="3936" y="720"/>
                <a:ext cx="1296" cy="1104"/>
              </a:xfrm>
              <a:prstGeom prst="rect">
                <a:avLst/>
              </a:prstGeom>
              <a:noFill/>
              <a:ln w="9525">
                <a:noFill/>
                <a:miter lim="800000"/>
                <a:headEnd/>
                <a:tailEnd/>
              </a:ln>
            </p:spPr>
          </p:pic>
          <p:sp>
            <p:nvSpPr>
              <p:cNvPr id="59405" name="Oval 8"/>
              <p:cNvSpPr>
                <a:spLocks noChangeArrowheads="1"/>
              </p:cNvSpPr>
              <p:nvPr/>
            </p:nvSpPr>
            <p:spPr bwMode="auto">
              <a:xfrm>
                <a:off x="4992" y="1584"/>
                <a:ext cx="336" cy="288"/>
              </a:xfrm>
              <a:prstGeom prst="ellipse">
                <a:avLst/>
              </a:prstGeom>
              <a:solidFill>
                <a:schemeClr val="bg1"/>
              </a:solidFill>
              <a:ln w="9525">
                <a:noFill/>
                <a:round/>
                <a:headEnd/>
                <a:tailEnd/>
              </a:ln>
            </p:spPr>
            <p:txBody>
              <a:bodyPr wrap="none" anchor="ctr"/>
              <a:lstStyle/>
              <a:p>
                <a:endParaRPr lang="en-US"/>
              </a:p>
            </p:txBody>
          </p:sp>
        </p:grpSp>
        <p:sp>
          <p:nvSpPr>
            <p:cNvPr id="59401" name="Line 9"/>
            <p:cNvSpPr>
              <a:spLocks noChangeShapeType="1"/>
            </p:cNvSpPr>
            <p:nvPr/>
          </p:nvSpPr>
          <p:spPr bwMode="auto">
            <a:xfrm>
              <a:off x="3888" y="384"/>
              <a:ext cx="0" cy="3648"/>
            </a:xfrm>
            <a:prstGeom prst="line">
              <a:avLst/>
            </a:prstGeom>
            <a:noFill/>
            <a:ln w="9525">
              <a:noFill/>
              <a:round/>
              <a:headEnd/>
              <a:tailEnd/>
            </a:ln>
          </p:spPr>
          <p:txBody>
            <a:bodyPr/>
            <a:lstStyle/>
            <a:p>
              <a:endParaRPr lang="en-US"/>
            </a:p>
          </p:txBody>
        </p:sp>
        <p:sp>
          <p:nvSpPr>
            <p:cNvPr id="59402" name="Line 10"/>
            <p:cNvSpPr>
              <a:spLocks noChangeShapeType="1"/>
            </p:cNvSpPr>
            <p:nvPr/>
          </p:nvSpPr>
          <p:spPr bwMode="auto">
            <a:xfrm>
              <a:off x="432" y="384"/>
              <a:ext cx="0" cy="3648"/>
            </a:xfrm>
            <a:prstGeom prst="line">
              <a:avLst/>
            </a:prstGeom>
            <a:noFill/>
            <a:ln w="9525">
              <a:noFill/>
              <a:round/>
              <a:headEnd/>
              <a:tailEnd/>
            </a:ln>
          </p:spPr>
          <p:txBody>
            <a:bodyPr/>
            <a:lstStyle/>
            <a:p>
              <a:endParaRPr lang="en-US"/>
            </a:p>
          </p:txBody>
        </p:sp>
        <p:sp>
          <p:nvSpPr>
            <p:cNvPr id="59403" name="Line 11"/>
            <p:cNvSpPr>
              <a:spLocks noChangeShapeType="1"/>
            </p:cNvSpPr>
            <p:nvPr/>
          </p:nvSpPr>
          <p:spPr bwMode="auto">
            <a:xfrm>
              <a:off x="432" y="4032"/>
              <a:ext cx="3456" cy="0"/>
            </a:xfrm>
            <a:prstGeom prst="line">
              <a:avLst/>
            </a:prstGeom>
            <a:noFill/>
            <a:ln w="9525">
              <a:noFill/>
              <a:round/>
              <a:headEnd/>
              <a:tailEnd/>
            </a:ln>
          </p:spPr>
          <p:txBody>
            <a:bodyPr/>
            <a:lstStyle/>
            <a:p>
              <a:endParaRPr lang="en-US"/>
            </a:p>
          </p:txBody>
        </p:sp>
      </p:grpSp>
      <p:sp>
        <p:nvSpPr>
          <p:cNvPr id="59395" name="Text Box 12"/>
          <p:cNvSpPr txBox="1">
            <a:spLocks noChangeArrowheads="1"/>
          </p:cNvSpPr>
          <p:nvPr/>
        </p:nvSpPr>
        <p:spPr bwMode="auto">
          <a:xfrm>
            <a:off x="6019800" y="6324600"/>
            <a:ext cx="2819400" cy="307777"/>
          </a:xfrm>
          <a:prstGeom prst="rect">
            <a:avLst/>
          </a:prstGeom>
          <a:noFill/>
          <a:ln w="9525">
            <a:noFill/>
            <a:miter lim="800000"/>
            <a:headEnd/>
            <a:tailEnd/>
          </a:ln>
        </p:spPr>
        <p:txBody>
          <a:bodyPr wrap="square">
            <a:spAutoFit/>
          </a:bodyPr>
          <a:lstStyle/>
          <a:p>
            <a:pPr>
              <a:spcBef>
                <a:spcPct val="50000"/>
              </a:spcBef>
            </a:pPr>
            <a:r>
              <a:rPr lang="en-US" sz="1400" i="1" dirty="0"/>
              <a:t>Source:  2007 State Water </a:t>
            </a:r>
            <a:r>
              <a:rPr lang="en-US" sz="1400" i="1" dirty="0" smtClean="0"/>
              <a:t>Plan</a:t>
            </a:r>
            <a:endParaRPr lang="en-US" sz="1400" i="1" dirty="0"/>
          </a:p>
        </p:txBody>
      </p:sp>
      <p:grpSp>
        <p:nvGrpSpPr>
          <p:cNvPr id="4" name="Group 2"/>
          <p:cNvGrpSpPr>
            <a:grpSpLocks/>
          </p:cNvGrpSpPr>
          <p:nvPr/>
        </p:nvGrpSpPr>
        <p:grpSpPr bwMode="auto">
          <a:xfrm>
            <a:off x="0" y="-228600"/>
            <a:ext cx="9144000" cy="1143000"/>
            <a:chOff x="0" y="-96"/>
            <a:chExt cx="5760" cy="720"/>
          </a:xfrm>
        </p:grpSpPr>
        <p:sp>
          <p:nvSpPr>
            <p:cNvPr id="59397" name="Text Box 3"/>
            <p:cNvSpPr txBox="1">
              <a:spLocks noChangeArrowheads="1"/>
            </p:cNvSpPr>
            <p:nvPr/>
          </p:nvSpPr>
          <p:spPr bwMode="auto">
            <a:xfrm>
              <a:off x="0" y="192"/>
              <a:ext cx="5760" cy="407"/>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ESTIMATED TOTAL WATER LEVEL DECLINES IN                                                         MAJOR AQUIFERS, 2007</a:t>
              </a:r>
            </a:p>
          </p:txBody>
        </p:sp>
        <p:pic>
          <p:nvPicPr>
            <p:cNvPr id="59398" name="Picture 4" descr="tut_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3"/>
          <p:cNvSpPr>
            <a:spLocks noChangeArrowheads="1"/>
          </p:cNvSpPr>
          <p:nvPr/>
        </p:nvSpPr>
        <p:spPr bwMode="auto">
          <a:xfrm>
            <a:off x="457200" y="762000"/>
            <a:ext cx="7848600" cy="58674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pic>
        <p:nvPicPr>
          <p:cNvPr id="60419" name="Picture 3" descr="land subsidence"/>
          <p:cNvPicPr>
            <a:picLocks noChangeAspect="1" noChangeArrowheads="1"/>
          </p:cNvPicPr>
          <p:nvPr/>
        </p:nvPicPr>
        <p:blipFill>
          <a:blip r:embed="rId3"/>
          <a:srcRect/>
          <a:stretch>
            <a:fillRect/>
          </a:stretch>
        </p:blipFill>
        <p:spPr bwMode="auto">
          <a:xfrm>
            <a:off x="1371600" y="914400"/>
            <a:ext cx="6248400" cy="5576888"/>
          </a:xfrm>
          <a:prstGeom prst="rect">
            <a:avLst/>
          </a:prstGeom>
          <a:noFill/>
          <a:ln w="9525">
            <a:noFill/>
            <a:miter lim="800000"/>
            <a:headEnd/>
            <a:tailEnd/>
          </a:ln>
        </p:spPr>
      </p:pic>
      <p:grpSp>
        <p:nvGrpSpPr>
          <p:cNvPr id="2" name="Group 2"/>
          <p:cNvGrpSpPr>
            <a:grpSpLocks/>
          </p:cNvGrpSpPr>
          <p:nvPr/>
        </p:nvGrpSpPr>
        <p:grpSpPr bwMode="auto">
          <a:xfrm>
            <a:off x="0" y="-228600"/>
            <a:ext cx="9144000" cy="1143000"/>
            <a:chOff x="0" y="-96"/>
            <a:chExt cx="5760" cy="720"/>
          </a:xfrm>
        </p:grpSpPr>
        <p:sp>
          <p:nvSpPr>
            <p:cNvPr id="60421" name="Text Box 3"/>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LAND SUBSIDENCE IN EAST TEXAS, 1906 - 1987</a:t>
              </a:r>
            </a:p>
          </p:txBody>
        </p:sp>
        <p:pic>
          <p:nvPicPr>
            <p:cNvPr id="60422" name="Picture 4" descr="tut_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3"/>
          <p:cNvSpPr>
            <a:spLocks noChangeArrowheads="1"/>
          </p:cNvSpPr>
          <p:nvPr/>
        </p:nvSpPr>
        <p:spPr bwMode="auto">
          <a:xfrm>
            <a:off x="304800" y="685800"/>
            <a:ext cx="8153400" cy="60198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pic>
        <p:nvPicPr>
          <p:cNvPr id="61443" name="Picture 3"/>
          <p:cNvPicPr>
            <a:picLocks noChangeAspect="1" noChangeArrowheads="1"/>
          </p:cNvPicPr>
          <p:nvPr/>
        </p:nvPicPr>
        <p:blipFill>
          <a:blip r:embed="rId3"/>
          <a:srcRect/>
          <a:stretch>
            <a:fillRect/>
          </a:stretch>
        </p:blipFill>
        <p:spPr bwMode="auto">
          <a:xfrm>
            <a:off x="533400" y="838200"/>
            <a:ext cx="7772400" cy="5768975"/>
          </a:xfrm>
          <a:prstGeom prst="rect">
            <a:avLst/>
          </a:prstGeom>
          <a:noFill/>
          <a:ln w="9525">
            <a:noFill/>
            <a:miter lim="800000"/>
            <a:headEnd/>
            <a:tailEnd/>
          </a:ln>
        </p:spPr>
      </p:pic>
      <p:grpSp>
        <p:nvGrpSpPr>
          <p:cNvPr id="2" name="Group 2"/>
          <p:cNvGrpSpPr>
            <a:grpSpLocks/>
          </p:cNvGrpSpPr>
          <p:nvPr/>
        </p:nvGrpSpPr>
        <p:grpSpPr bwMode="auto">
          <a:xfrm>
            <a:off x="0" y="-228600"/>
            <a:ext cx="9144000" cy="1143000"/>
            <a:chOff x="0" y="-96"/>
            <a:chExt cx="5760" cy="720"/>
          </a:xfrm>
        </p:grpSpPr>
        <p:sp>
          <p:nvSpPr>
            <p:cNvPr id="61445" name="Text Box 3"/>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LAND SUBSIDENCE IN HOUSTON, 1906 - 2000</a:t>
              </a:r>
            </a:p>
          </p:txBody>
        </p:sp>
        <p:pic>
          <p:nvPicPr>
            <p:cNvPr id="61446" name="Picture 4" descr="tut_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3"/>
          <p:cNvSpPr>
            <a:spLocks noChangeArrowheads="1"/>
          </p:cNvSpPr>
          <p:nvPr/>
        </p:nvSpPr>
        <p:spPr bwMode="auto">
          <a:xfrm>
            <a:off x="457200" y="762000"/>
            <a:ext cx="7848600" cy="57150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1447800" y="838200"/>
            <a:ext cx="6172200" cy="5562600"/>
            <a:chOff x="816" y="624"/>
            <a:chExt cx="4080" cy="3431"/>
          </a:xfrm>
        </p:grpSpPr>
        <p:pic>
          <p:nvPicPr>
            <p:cNvPr id="62471" name="Picture 4"/>
            <p:cNvPicPr>
              <a:picLocks noChangeAspect="1" noChangeArrowheads="1"/>
            </p:cNvPicPr>
            <p:nvPr/>
          </p:nvPicPr>
          <p:blipFill>
            <a:blip r:embed="rId3"/>
            <a:srcRect/>
            <a:stretch>
              <a:fillRect/>
            </a:stretch>
          </p:blipFill>
          <p:spPr bwMode="auto">
            <a:xfrm>
              <a:off x="816" y="624"/>
              <a:ext cx="4080" cy="3398"/>
            </a:xfrm>
            <a:prstGeom prst="rect">
              <a:avLst/>
            </a:prstGeom>
            <a:noFill/>
            <a:ln w="9525">
              <a:noFill/>
              <a:miter lim="800000"/>
              <a:headEnd/>
              <a:tailEnd/>
            </a:ln>
          </p:spPr>
        </p:pic>
        <p:sp>
          <p:nvSpPr>
            <p:cNvPr id="62472" name="Text Box 5"/>
            <p:cNvSpPr txBox="1">
              <a:spLocks noChangeArrowheads="1"/>
            </p:cNvSpPr>
            <p:nvPr/>
          </p:nvSpPr>
          <p:spPr bwMode="auto">
            <a:xfrm>
              <a:off x="3984" y="3792"/>
              <a:ext cx="863" cy="263"/>
            </a:xfrm>
            <a:prstGeom prst="rect">
              <a:avLst/>
            </a:prstGeom>
            <a:noFill/>
            <a:ln w="9525">
              <a:noFill/>
              <a:miter lim="800000"/>
              <a:headEnd/>
              <a:tailEnd/>
            </a:ln>
          </p:spPr>
          <p:txBody>
            <a:bodyPr>
              <a:spAutoFit/>
            </a:bodyPr>
            <a:lstStyle/>
            <a:p>
              <a:pPr>
                <a:spcBef>
                  <a:spcPct val="50000"/>
                </a:spcBef>
              </a:pPr>
              <a:r>
                <a:rPr lang="en-US" sz="1000" i="1"/>
                <a:t>Source:  Lutz (2007).</a:t>
              </a:r>
            </a:p>
          </p:txBody>
        </p:sp>
      </p:grpSp>
      <p:grpSp>
        <p:nvGrpSpPr>
          <p:cNvPr id="3" name="Group 2"/>
          <p:cNvGrpSpPr>
            <a:grpSpLocks/>
          </p:cNvGrpSpPr>
          <p:nvPr/>
        </p:nvGrpSpPr>
        <p:grpSpPr bwMode="auto">
          <a:xfrm>
            <a:off x="0" y="-228600"/>
            <a:ext cx="9144000" cy="1143000"/>
            <a:chOff x="0" y="-96"/>
            <a:chExt cx="5760" cy="720"/>
          </a:xfrm>
        </p:grpSpPr>
        <p:sp>
          <p:nvSpPr>
            <p:cNvPr id="62469" name="Text Box 3"/>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PROJECTED LAND SUBSIDENCE IN HOUSTON, 1987 - 2025</a:t>
              </a:r>
            </a:p>
          </p:txBody>
        </p:sp>
        <p:pic>
          <p:nvPicPr>
            <p:cNvPr id="62470" name="Picture 4" descr="tut_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228600" y="228600"/>
            <a:ext cx="8458200" cy="66294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pic>
        <p:nvPicPr>
          <p:cNvPr id="53251" name="Picture 3" descr="518608088_f901c44474_o"/>
          <p:cNvPicPr>
            <a:picLocks noChangeAspect="1" noChangeArrowheads="1"/>
          </p:cNvPicPr>
          <p:nvPr/>
        </p:nvPicPr>
        <p:blipFill>
          <a:blip r:embed="rId3"/>
          <a:srcRect/>
          <a:stretch>
            <a:fillRect/>
          </a:stretch>
        </p:blipFill>
        <p:spPr bwMode="auto">
          <a:xfrm>
            <a:off x="5029200" y="304800"/>
            <a:ext cx="1905000" cy="3362325"/>
          </a:xfrm>
          <a:prstGeom prst="rect">
            <a:avLst/>
          </a:prstGeom>
          <a:noFill/>
          <a:ln w="9525">
            <a:noFill/>
            <a:miter lim="800000"/>
            <a:headEnd/>
            <a:tailEnd/>
          </a:ln>
        </p:spPr>
      </p:pic>
      <p:pic>
        <p:nvPicPr>
          <p:cNvPr id="53252" name="Picture 4"/>
          <p:cNvPicPr>
            <a:picLocks noChangeAspect="1" noChangeArrowheads="1"/>
          </p:cNvPicPr>
          <p:nvPr/>
        </p:nvPicPr>
        <p:blipFill>
          <a:blip r:embed="rId4"/>
          <a:srcRect/>
          <a:stretch>
            <a:fillRect/>
          </a:stretch>
        </p:blipFill>
        <p:spPr bwMode="auto">
          <a:xfrm>
            <a:off x="4343400" y="3810000"/>
            <a:ext cx="4086225" cy="2828925"/>
          </a:xfrm>
          <a:prstGeom prst="rect">
            <a:avLst/>
          </a:prstGeom>
          <a:noFill/>
          <a:ln w="9525">
            <a:noFill/>
            <a:miter lim="800000"/>
            <a:headEnd/>
            <a:tailEnd/>
          </a:ln>
        </p:spPr>
      </p:pic>
      <p:pic>
        <p:nvPicPr>
          <p:cNvPr id="53253" name="Picture 5" descr="Image:Tropical Storm Allison- Peak.JPG">
            <a:hlinkClick r:id="rId5"/>
          </p:cNvPr>
          <p:cNvPicPr>
            <a:picLocks noChangeAspect="1" noChangeArrowheads="1"/>
          </p:cNvPicPr>
          <p:nvPr/>
        </p:nvPicPr>
        <p:blipFill>
          <a:blip r:embed="rId6"/>
          <a:srcRect/>
          <a:stretch>
            <a:fillRect/>
          </a:stretch>
        </p:blipFill>
        <p:spPr bwMode="auto">
          <a:xfrm>
            <a:off x="381000" y="533400"/>
            <a:ext cx="3352800" cy="3352800"/>
          </a:xfrm>
          <a:prstGeom prst="rect">
            <a:avLst/>
          </a:prstGeom>
          <a:noFill/>
          <a:ln w="9525">
            <a:noFill/>
            <a:miter lim="800000"/>
            <a:headEnd/>
            <a:tailEnd/>
          </a:ln>
        </p:spPr>
      </p:pic>
      <p:pic>
        <p:nvPicPr>
          <p:cNvPr id="53254" name="Picture 6" descr="Image:TS Allison Texas flooding.jpg">
            <a:hlinkClick r:id="rId7"/>
          </p:cNvPr>
          <p:cNvPicPr>
            <a:picLocks noChangeAspect="1" noChangeArrowheads="1"/>
          </p:cNvPicPr>
          <p:nvPr/>
        </p:nvPicPr>
        <p:blipFill>
          <a:blip r:embed="rId8"/>
          <a:srcRect/>
          <a:stretch>
            <a:fillRect/>
          </a:stretch>
        </p:blipFill>
        <p:spPr bwMode="auto">
          <a:xfrm>
            <a:off x="381000" y="4038600"/>
            <a:ext cx="3276600" cy="2457450"/>
          </a:xfrm>
          <a:prstGeom prst="rect">
            <a:avLst/>
          </a:prstGeom>
          <a:noFill/>
          <a:ln w="9525">
            <a:noFill/>
            <a:miter lim="800000"/>
            <a:headEnd/>
            <a:tailEnd/>
          </a:ln>
        </p:spPr>
      </p:pic>
      <p:grpSp>
        <p:nvGrpSpPr>
          <p:cNvPr id="2" name="Group 2"/>
          <p:cNvGrpSpPr>
            <a:grpSpLocks/>
          </p:cNvGrpSpPr>
          <p:nvPr/>
        </p:nvGrpSpPr>
        <p:grpSpPr bwMode="auto">
          <a:xfrm>
            <a:off x="152400" y="-228600"/>
            <a:ext cx="9144000" cy="1143000"/>
            <a:chOff x="96" y="-96"/>
            <a:chExt cx="5760" cy="720"/>
          </a:xfrm>
        </p:grpSpPr>
        <p:sp>
          <p:nvSpPr>
            <p:cNvPr id="53256" name="Text Box 3"/>
            <p:cNvSpPr txBox="1">
              <a:spLocks noChangeArrowheads="1"/>
            </p:cNvSpPr>
            <p:nvPr/>
          </p:nvSpPr>
          <p:spPr bwMode="auto">
            <a:xfrm>
              <a:off x="96" y="144"/>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TROPICAL </a:t>
              </a:r>
              <a:r>
                <a:rPr lang="en-US" b="1" dirty="0" smtClean="0">
                  <a:solidFill>
                    <a:srgbClr val="FFFFFF"/>
                  </a:solidFill>
                  <a:latin typeface="Perpetua Titling MT" pitchFamily="18" charset="0"/>
                </a:rPr>
                <a:t>STORM </a:t>
              </a:r>
              <a:r>
                <a:rPr lang="en-US" b="1" dirty="0">
                  <a:solidFill>
                    <a:srgbClr val="FFFFFF"/>
                  </a:solidFill>
                  <a:latin typeface="Perpetua Titling MT" pitchFamily="18" charset="0"/>
                </a:rPr>
                <a:t>ALLISON</a:t>
              </a:r>
              <a:r>
                <a:rPr lang="en-US" b="1" dirty="0" smtClean="0">
                  <a:solidFill>
                    <a:srgbClr val="FFFFFF"/>
                  </a:solidFill>
                  <a:latin typeface="Perpetua Titling MT" pitchFamily="18" charset="0"/>
                </a:rPr>
                <a:t>  2001</a:t>
              </a:r>
              <a:endParaRPr lang="en-US" b="1" dirty="0">
                <a:solidFill>
                  <a:srgbClr val="FFFFFF"/>
                </a:solidFill>
                <a:latin typeface="Perpetua Titling MT" pitchFamily="18" charset="0"/>
              </a:endParaRPr>
            </a:p>
          </p:txBody>
        </p:sp>
        <p:pic>
          <p:nvPicPr>
            <p:cNvPr id="53257" name="Picture 4" descr="tut_logo"/>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
          <p:cNvSpPr>
            <a:spLocks noChangeArrowheads="1"/>
          </p:cNvSpPr>
          <p:nvPr/>
        </p:nvSpPr>
        <p:spPr bwMode="auto">
          <a:xfrm>
            <a:off x="457200" y="990600"/>
            <a:ext cx="8229600" cy="54864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pic>
        <p:nvPicPr>
          <p:cNvPr id="64515" name="Picture 2"/>
          <p:cNvPicPr>
            <a:picLocks noChangeAspect="1" noChangeArrowheads="1"/>
          </p:cNvPicPr>
          <p:nvPr/>
        </p:nvPicPr>
        <p:blipFill>
          <a:blip r:embed="rId3"/>
          <a:srcRect l="1923" t="13039" r="2885" b="3954"/>
          <a:stretch>
            <a:fillRect/>
          </a:stretch>
        </p:blipFill>
        <p:spPr bwMode="auto">
          <a:xfrm>
            <a:off x="762000" y="1295400"/>
            <a:ext cx="7543800" cy="4800600"/>
          </a:xfrm>
          <a:prstGeom prst="rect">
            <a:avLst/>
          </a:prstGeom>
          <a:noFill/>
          <a:ln w="9525">
            <a:noFill/>
            <a:miter lim="800000"/>
            <a:headEnd/>
            <a:tailEnd/>
          </a:ln>
        </p:spPr>
      </p:pic>
      <p:grpSp>
        <p:nvGrpSpPr>
          <p:cNvPr id="2" name="Group 2"/>
          <p:cNvGrpSpPr>
            <a:grpSpLocks/>
          </p:cNvGrpSpPr>
          <p:nvPr/>
        </p:nvGrpSpPr>
        <p:grpSpPr bwMode="auto">
          <a:xfrm>
            <a:off x="0" y="-228600"/>
            <a:ext cx="9144000" cy="1143000"/>
            <a:chOff x="0" y="-96"/>
            <a:chExt cx="5760" cy="720"/>
          </a:xfrm>
        </p:grpSpPr>
        <p:sp>
          <p:nvSpPr>
            <p:cNvPr id="64517" name="Text Box 3"/>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WATER CONSUMPTION BY </a:t>
              </a:r>
              <a:r>
                <a:rPr lang="en-US" b="1" dirty="0" smtClean="0">
                  <a:solidFill>
                    <a:srgbClr val="FFFFFF"/>
                  </a:solidFill>
                  <a:latin typeface="Perpetua Titling MT" pitchFamily="18" charset="0"/>
                </a:rPr>
                <a:t>TYPE, </a:t>
              </a:r>
              <a:r>
                <a:rPr lang="en-US" b="1" dirty="0">
                  <a:solidFill>
                    <a:srgbClr val="FFFFFF"/>
                  </a:solidFill>
                  <a:latin typeface="Perpetua Titling MT" pitchFamily="18" charset="0"/>
                </a:rPr>
                <a:t>1996</a:t>
              </a:r>
            </a:p>
          </p:txBody>
        </p:sp>
        <p:pic>
          <p:nvPicPr>
            <p:cNvPr id="64518" name="Picture 4" descr="tut_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457200" y="762000"/>
            <a:ext cx="7848600" cy="57150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609600" y="889000"/>
            <a:ext cx="7543800" cy="5895975"/>
            <a:chOff x="384" y="560"/>
            <a:chExt cx="4752" cy="3714"/>
          </a:xfrm>
        </p:grpSpPr>
        <p:grpSp>
          <p:nvGrpSpPr>
            <p:cNvPr id="3" name="Group 4"/>
            <p:cNvGrpSpPr>
              <a:grpSpLocks/>
            </p:cNvGrpSpPr>
            <p:nvPr/>
          </p:nvGrpSpPr>
          <p:grpSpPr bwMode="auto">
            <a:xfrm>
              <a:off x="384" y="560"/>
              <a:ext cx="4752" cy="3328"/>
              <a:chOff x="862" y="5687"/>
              <a:chExt cx="10755" cy="7525"/>
            </a:xfrm>
          </p:grpSpPr>
          <p:pic>
            <p:nvPicPr>
              <p:cNvPr id="65545" name="Picture 5"/>
              <p:cNvPicPr>
                <a:picLocks noChangeAspect="1" noChangeArrowheads="1"/>
              </p:cNvPicPr>
              <p:nvPr/>
            </p:nvPicPr>
            <p:blipFill>
              <a:blip r:embed="rId3"/>
              <a:srcRect r="5765"/>
              <a:stretch>
                <a:fillRect/>
              </a:stretch>
            </p:blipFill>
            <p:spPr bwMode="auto">
              <a:xfrm>
                <a:off x="862" y="5687"/>
                <a:ext cx="5476" cy="7525"/>
              </a:xfrm>
              <a:prstGeom prst="rect">
                <a:avLst/>
              </a:prstGeom>
              <a:noFill/>
              <a:ln w="9525">
                <a:noFill/>
                <a:miter lim="800000"/>
                <a:headEnd/>
                <a:tailEnd/>
              </a:ln>
            </p:spPr>
          </p:pic>
          <p:pic>
            <p:nvPicPr>
              <p:cNvPr id="65546" name="Picture 6"/>
              <p:cNvPicPr>
                <a:picLocks noChangeAspect="1" noChangeArrowheads="1"/>
              </p:cNvPicPr>
              <p:nvPr/>
            </p:nvPicPr>
            <p:blipFill>
              <a:blip r:embed="rId4"/>
              <a:srcRect l="6236"/>
              <a:stretch>
                <a:fillRect/>
              </a:stretch>
            </p:blipFill>
            <p:spPr bwMode="auto">
              <a:xfrm>
                <a:off x="6402" y="5723"/>
                <a:ext cx="5215" cy="7489"/>
              </a:xfrm>
              <a:prstGeom prst="rect">
                <a:avLst/>
              </a:prstGeom>
              <a:noFill/>
              <a:ln w="9525">
                <a:noFill/>
                <a:miter lim="800000"/>
                <a:headEnd/>
                <a:tailEnd/>
              </a:ln>
            </p:spPr>
          </p:pic>
          <p:sp>
            <p:nvSpPr>
              <p:cNvPr id="65547" name="Text Box 7"/>
              <p:cNvSpPr txBox="1">
                <a:spLocks noChangeArrowheads="1"/>
              </p:cNvSpPr>
              <p:nvPr/>
            </p:nvSpPr>
            <p:spPr bwMode="auto">
              <a:xfrm>
                <a:off x="1560" y="12672"/>
                <a:ext cx="4500" cy="540"/>
              </a:xfrm>
              <a:prstGeom prst="rect">
                <a:avLst/>
              </a:prstGeom>
              <a:solidFill>
                <a:srgbClr val="FFFFFF"/>
              </a:solidFill>
              <a:ln w="9525">
                <a:noFill/>
                <a:miter lim="800000"/>
                <a:headEnd/>
                <a:tailEnd/>
              </a:ln>
            </p:spPr>
            <p:txBody>
              <a:bodyPr/>
              <a:lstStyle/>
              <a:p>
                <a:r>
                  <a:rPr lang="en-US" sz="1000" dirty="0"/>
                  <a:t>Texas Water Development Board </a:t>
                </a:r>
              </a:p>
              <a:p>
                <a:r>
                  <a:rPr lang="en-US" sz="1000" dirty="0"/>
                  <a:t>2006 Regional Water Plan, Austin, TX; 2006</a:t>
                </a:r>
              </a:p>
            </p:txBody>
          </p:sp>
          <p:sp>
            <p:nvSpPr>
              <p:cNvPr id="65548" name="Text Box 8"/>
              <p:cNvSpPr txBox="1">
                <a:spLocks noChangeArrowheads="1"/>
              </p:cNvSpPr>
              <p:nvPr/>
            </p:nvSpPr>
            <p:spPr bwMode="auto">
              <a:xfrm>
                <a:off x="6540" y="12625"/>
                <a:ext cx="4680" cy="540"/>
              </a:xfrm>
              <a:prstGeom prst="rect">
                <a:avLst/>
              </a:prstGeom>
              <a:solidFill>
                <a:srgbClr val="FFFFFF"/>
              </a:solidFill>
              <a:ln w="9525">
                <a:noFill/>
                <a:miter lim="800000"/>
                <a:headEnd/>
                <a:tailEnd/>
              </a:ln>
            </p:spPr>
            <p:txBody>
              <a:bodyPr/>
              <a:lstStyle/>
              <a:p>
                <a:r>
                  <a:rPr lang="en-US" sz="1000" dirty="0"/>
                  <a:t>Texas Water Development Board </a:t>
                </a:r>
              </a:p>
              <a:p>
                <a:r>
                  <a:rPr lang="en-US" sz="1000" dirty="0"/>
                  <a:t>2006 Regional Water Plan, Austin, TX; 2006</a:t>
                </a:r>
              </a:p>
              <a:p>
                <a:endParaRPr lang="en-US" dirty="0"/>
              </a:p>
            </p:txBody>
          </p:sp>
        </p:grpSp>
        <p:sp>
          <p:nvSpPr>
            <p:cNvPr id="65544" name="Text Box 9"/>
            <p:cNvSpPr txBox="1">
              <a:spLocks noChangeArrowheads="1"/>
            </p:cNvSpPr>
            <p:nvPr/>
          </p:nvSpPr>
          <p:spPr bwMode="auto">
            <a:xfrm>
              <a:off x="528" y="4080"/>
              <a:ext cx="4560" cy="194"/>
            </a:xfrm>
            <a:prstGeom prst="rect">
              <a:avLst/>
            </a:prstGeom>
            <a:solidFill>
              <a:schemeClr val="bg1"/>
            </a:solidFill>
            <a:ln w="9525">
              <a:noFill/>
              <a:miter lim="800000"/>
              <a:headEnd/>
              <a:tailEnd/>
            </a:ln>
          </p:spPr>
          <p:txBody>
            <a:bodyPr wrap="square">
              <a:spAutoFit/>
            </a:bodyPr>
            <a:lstStyle/>
            <a:p>
              <a:pPr>
                <a:spcBef>
                  <a:spcPct val="50000"/>
                </a:spcBef>
              </a:pPr>
              <a:r>
                <a:rPr lang="en-US" sz="1400" i="1" dirty="0" smtClean="0"/>
                <a:t>Source</a:t>
              </a:r>
              <a:r>
                <a:rPr lang="en-US" sz="1400" i="1" dirty="0"/>
                <a:t>:  Texas Water Development Board, 2006 Regional Water Plan.</a:t>
              </a:r>
            </a:p>
          </p:txBody>
        </p:sp>
      </p:grpSp>
      <p:grpSp>
        <p:nvGrpSpPr>
          <p:cNvPr id="4" name="Group 2"/>
          <p:cNvGrpSpPr>
            <a:grpSpLocks/>
          </p:cNvGrpSpPr>
          <p:nvPr/>
        </p:nvGrpSpPr>
        <p:grpSpPr bwMode="auto">
          <a:xfrm>
            <a:off x="0" y="-228600"/>
            <a:ext cx="9144000" cy="1143000"/>
            <a:chOff x="0" y="-96"/>
            <a:chExt cx="5760" cy="720"/>
          </a:xfrm>
        </p:grpSpPr>
        <p:sp>
          <p:nvSpPr>
            <p:cNvPr id="65541" name="Text Box 3"/>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PROJECTED WATER </a:t>
              </a:r>
              <a:r>
                <a:rPr lang="en-US" b="1" dirty="0" smtClean="0">
                  <a:solidFill>
                    <a:srgbClr val="FFFFFF"/>
                  </a:solidFill>
                  <a:latin typeface="Perpetua Titling MT" pitchFamily="18" charset="0"/>
                </a:rPr>
                <a:t>DEMAND, </a:t>
              </a:r>
              <a:r>
                <a:rPr lang="en-US" b="1" dirty="0">
                  <a:solidFill>
                    <a:srgbClr val="FFFFFF"/>
                  </a:solidFill>
                  <a:latin typeface="Perpetua Titling MT" pitchFamily="18" charset="0"/>
                </a:rPr>
                <a:t>2010 - 2060</a:t>
              </a:r>
            </a:p>
          </p:txBody>
        </p:sp>
        <p:pic>
          <p:nvPicPr>
            <p:cNvPr id="65542" name="Picture 4" descr="tut_logo"/>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3"/>
          <p:cNvSpPr>
            <a:spLocks noChangeArrowheads="1"/>
          </p:cNvSpPr>
          <p:nvPr/>
        </p:nvSpPr>
        <p:spPr bwMode="auto">
          <a:xfrm>
            <a:off x="457200" y="914400"/>
            <a:ext cx="7924800" cy="59436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pic>
        <p:nvPicPr>
          <p:cNvPr id="66563" name="Picture 3" descr="jpg file of map of Texas displaying locations of water systems reporting restricted use at the beginning of the current&#10;                                                   month"/>
          <p:cNvPicPr>
            <a:picLocks noChangeAspect="1" noChangeArrowheads="1"/>
          </p:cNvPicPr>
          <p:nvPr/>
        </p:nvPicPr>
        <p:blipFill>
          <a:blip r:embed="rId2"/>
          <a:srcRect/>
          <a:stretch>
            <a:fillRect/>
          </a:stretch>
        </p:blipFill>
        <p:spPr bwMode="auto">
          <a:xfrm>
            <a:off x="762000" y="990600"/>
            <a:ext cx="7391400" cy="5718175"/>
          </a:xfrm>
          <a:prstGeom prst="rect">
            <a:avLst/>
          </a:prstGeom>
          <a:noFill/>
          <a:ln w="9525">
            <a:noFill/>
            <a:miter lim="800000"/>
            <a:headEnd/>
            <a:tailEnd/>
          </a:ln>
        </p:spPr>
      </p:pic>
      <p:grpSp>
        <p:nvGrpSpPr>
          <p:cNvPr id="2" name="Group 2"/>
          <p:cNvGrpSpPr>
            <a:grpSpLocks/>
          </p:cNvGrpSpPr>
          <p:nvPr/>
        </p:nvGrpSpPr>
        <p:grpSpPr bwMode="auto">
          <a:xfrm>
            <a:off x="0" y="-228600"/>
            <a:ext cx="9144000" cy="1143000"/>
            <a:chOff x="0" y="-96"/>
            <a:chExt cx="5760" cy="720"/>
          </a:xfrm>
        </p:grpSpPr>
        <p:sp>
          <p:nvSpPr>
            <p:cNvPr id="66565" name="Text Box 3"/>
            <p:cNvSpPr txBox="1">
              <a:spLocks noChangeArrowheads="1"/>
            </p:cNvSpPr>
            <p:nvPr/>
          </p:nvSpPr>
          <p:spPr bwMode="auto">
            <a:xfrm>
              <a:off x="0" y="192"/>
              <a:ext cx="5760" cy="407"/>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PUBLIC WATER SUPPLIES SYSTEMS AFFECTED BY DROUGHT,                              SUMMER 2007</a:t>
              </a:r>
            </a:p>
          </p:txBody>
        </p:sp>
        <p:pic>
          <p:nvPicPr>
            <p:cNvPr id="66566" name="Picture 4"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152400"/>
            <a:ext cx="9144000" cy="1143000"/>
            <a:chOff x="0" y="-96"/>
            <a:chExt cx="5760" cy="720"/>
          </a:xfrm>
        </p:grpSpPr>
        <p:sp>
          <p:nvSpPr>
            <p:cNvPr id="5127" name="Text Box 3"/>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RESEARCH </a:t>
              </a:r>
              <a:r>
                <a:rPr lang="en-US" b="1" dirty="0" smtClean="0">
                  <a:solidFill>
                    <a:srgbClr val="FFFFFF"/>
                  </a:solidFill>
                  <a:latin typeface="Perpetua Titling MT" pitchFamily="18" charset="0"/>
                </a:rPr>
                <a:t>TEAM - FACULTY</a:t>
              </a:r>
              <a:endParaRPr lang="en-US" b="1" dirty="0">
                <a:solidFill>
                  <a:srgbClr val="FFFFFF"/>
                </a:solidFill>
                <a:latin typeface="Perpetua Titling MT" pitchFamily="18" charset="0"/>
              </a:endParaRPr>
            </a:p>
          </p:txBody>
        </p:sp>
        <p:pic>
          <p:nvPicPr>
            <p:cNvPr id="5128" name="Picture 4" descr="tut_log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grpSp>
        <p:nvGrpSpPr>
          <p:cNvPr id="3" name="Group 5"/>
          <p:cNvGrpSpPr>
            <a:grpSpLocks/>
          </p:cNvGrpSpPr>
          <p:nvPr/>
        </p:nvGrpSpPr>
        <p:grpSpPr bwMode="auto">
          <a:xfrm>
            <a:off x="228600" y="1219200"/>
            <a:ext cx="8458200" cy="4724400"/>
            <a:chOff x="336" y="1056"/>
            <a:chExt cx="4944" cy="2304"/>
          </a:xfrm>
        </p:grpSpPr>
        <p:sp>
          <p:nvSpPr>
            <p:cNvPr id="5125" name="Rectangle 6"/>
            <p:cNvSpPr>
              <a:spLocks noChangeArrowheads="1"/>
            </p:cNvSpPr>
            <p:nvPr/>
          </p:nvSpPr>
          <p:spPr bwMode="auto">
            <a:xfrm>
              <a:off x="432" y="1056"/>
              <a:ext cx="4848" cy="2208"/>
            </a:xfrm>
            <a:prstGeom prst="rect">
              <a:avLst/>
            </a:prstGeom>
            <a:solidFill>
              <a:srgbClr val="EAEAEA"/>
            </a:solidFill>
            <a:ln w="9525">
              <a:noFill/>
              <a:miter lim="800000"/>
              <a:headEnd/>
              <a:tailEnd/>
            </a:ln>
          </p:spPr>
          <p:txBody>
            <a:bodyPr wrap="none" anchor="ctr"/>
            <a:lstStyle/>
            <a:p>
              <a:endParaRPr lang="en-US"/>
            </a:p>
          </p:txBody>
        </p:sp>
        <p:sp>
          <p:nvSpPr>
            <p:cNvPr id="5126" name="Rectangle 7"/>
            <p:cNvSpPr>
              <a:spLocks noChangeArrowheads="1"/>
            </p:cNvSpPr>
            <p:nvPr/>
          </p:nvSpPr>
          <p:spPr bwMode="auto">
            <a:xfrm>
              <a:off x="336" y="1152"/>
              <a:ext cx="4848" cy="2208"/>
            </a:xfrm>
            <a:prstGeom prst="rect">
              <a:avLst/>
            </a:prstGeom>
            <a:gradFill rotWithShape="1">
              <a:gsLst>
                <a:gs pos="0">
                  <a:srgbClr val="336699"/>
                </a:gs>
                <a:gs pos="100000">
                  <a:srgbClr val="6B90B5"/>
                </a:gs>
              </a:gsLst>
              <a:lin ang="5400000" scaled="1"/>
            </a:gradFill>
            <a:ln w="9525">
              <a:noFill/>
              <a:miter lim="800000"/>
              <a:headEnd/>
              <a:tailEnd/>
            </a:ln>
          </p:spPr>
          <p:txBody>
            <a:bodyPr wrap="none" anchor="ctr"/>
            <a:lstStyle/>
            <a:p>
              <a:endParaRPr lang="en-US"/>
            </a:p>
          </p:txBody>
        </p:sp>
      </p:grpSp>
      <p:sp>
        <p:nvSpPr>
          <p:cNvPr id="5124" name="Text Box 8"/>
          <p:cNvSpPr txBox="1">
            <a:spLocks noChangeArrowheads="1"/>
          </p:cNvSpPr>
          <p:nvPr/>
        </p:nvSpPr>
        <p:spPr bwMode="auto">
          <a:xfrm>
            <a:off x="457200" y="1524000"/>
            <a:ext cx="7467600" cy="5924700"/>
          </a:xfrm>
          <a:prstGeom prst="rect">
            <a:avLst/>
          </a:prstGeom>
          <a:noFill/>
          <a:ln w="9525">
            <a:noFill/>
            <a:miter lim="800000"/>
            <a:headEnd/>
            <a:tailEnd/>
          </a:ln>
        </p:spPr>
        <p:txBody>
          <a:bodyPr>
            <a:spAutoFit/>
          </a:bodyPr>
          <a:lstStyle/>
          <a:p>
            <a:pPr>
              <a:spcBef>
                <a:spcPct val="50000"/>
              </a:spcBef>
            </a:pPr>
            <a:r>
              <a:rPr lang="en-US" sz="1600" b="1" dirty="0" smtClean="0">
                <a:solidFill>
                  <a:srgbClr val="FFFFFF"/>
                </a:solidFill>
                <a:latin typeface="Sylfaen" pitchFamily="18" charset="0"/>
              </a:rPr>
              <a:t>Michael Neuman, Department of Landscape Architecture and Urban Planning		 Texas A&amp;M University</a:t>
            </a:r>
          </a:p>
          <a:p>
            <a:pPr>
              <a:spcBef>
                <a:spcPct val="50000"/>
              </a:spcBef>
            </a:pPr>
            <a:r>
              <a:rPr lang="en-US" sz="1600" b="1" dirty="0" smtClean="0">
                <a:solidFill>
                  <a:srgbClr val="FFFFFF"/>
                </a:solidFill>
                <a:latin typeface="Sylfaen" pitchFamily="18" charset="0"/>
              </a:rPr>
              <a:t>Elise </a:t>
            </a:r>
            <a:r>
              <a:rPr lang="en-US" sz="1600" b="1" dirty="0">
                <a:solidFill>
                  <a:srgbClr val="FFFFFF"/>
                </a:solidFill>
                <a:latin typeface="Sylfaen" pitchFamily="18" charset="0"/>
              </a:rPr>
              <a:t>Bright, Department of</a:t>
            </a:r>
            <a:r>
              <a:rPr lang="en-US" sz="1600" b="1" dirty="0" smtClean="0">
                <a:solidFill>
                  <a:srgbClr val="FFFFFF"/>
                </a:solidFill>
                <a:latin typeface="Sylfaen" pitchFamily="18" charset="0"/>
              </a:rPr>
              <a:t> Landscape </a:t>
            </a:r>
            <a:r>
              <a:rPr lang="en-US" sz="1600" b="1" dirty="0">
                <a:solidFill>
                  <a:srgbClr val="FFFFFF"/>
                </a:solidFill>
                <a:latin typeface="Sylfaen" pitchFamily="18" charset="0"/>
              </a:rPr>
              <a:t>Architecture and Urban Planning		 Texas A&amp;M University</a:t>
            </a:r>
            <a:endParaRPr lang="en-US" sz="1600" b="1" dirty="0" smtClean="0">
              <a:solidFill>
                <a:srgbClr val="FFFFFF"/>
              </a:solidFill>
              <a:latin typeface="Sylfaen" pitchFamily="18" charset="0"/>
            </a:endParaRPr>
          </a:p>
          <a:p>
            <a:pPr>
              <a:spcBef>
                <a:spcPct val="50000"/>
              </a:spcBef>
            </a:pPr>
            <a:r>
              <a:rPr lang="en-US" sz="1600" b="1" dirty="0" smtClean="0">
                <a:solidFill>
                  <a:srgbClr val="FFFFFF"/>
                </a:solidFill>
                <a:latin typeface="Sylfaen" pitchFamily="18" charset="0"/>
              </a:rPr>
              <a:t>Douglas Wunneburger, Department of Landscape Architecture and Urban Planning 	 Texas A&amp;M University</a:t>
            </a:r>
          </a:p>
          <a:p>
            <a:pPr>
              <a:spcBef>
                <a:spcPct val="50000"/>
              </a:spcBef>
            </a:pPr>
            <a:r>
              <a:rPr lang="en-US" sz="1600" b="1" dirty="0" smtClean="0">
                <a:solidFill>
                  <a:srgbClr val="FFFFFF"/>
                </a:solidFill>
                <a:latin typeface="Sylfaen" pitchFamily="18" charset="0"/>
              </a:rPr>
              <a:t>David </a:t>
            </a:r>
            <a:r>
              <a:rPr lang="en-US" sz="1600" b="1" dirty="0">
                <a:solidFill>
                  <a:srgbClr val="FFFFFF"/>
                </a:solidFill>
                <a:latin typeface="Sylfaen" pitchFamily="18" charset="0"/>
              </a:rPr>
              <a:t>Ellis, Texas Transportation Institute</a:t>
            </a:r>
          </a:p>
          <a:p>
            <a:pPr>
              <a:spcBef>
                <a:spcPct val="50000"/>
              </a:spcBef>
            </a:pPr>
            <a:r>
              <a:rPr lang="en-US" sz="1600" b="1" dirty="0">
                <a:solidFill>
                  <a:srgbClr val="FFFFFF"/>
                </a:solidFill>
                <a:latin typeface="Sylfaen" pitchFamily="18" charset="0"/>
              </a:rPr>
              <a:t>Jose </a:t>
            </a:r>
            <a:r>
              <a:rPr lang="en-US" sz="1600" b="1" dirty="0" err="1">
                <a:solidFill>
                  <a:srgbClr val="FFFFFF"/>
                </a:solidFill>
                <a:latin typeface="Sylfaen" pitchFamily="18" charset="0"/>
              </a:rPr>
              <a:t>Gavinha</a:t>
            </a:r>
            <a:r>
              <a:rPr lang="en-US" sz="1600" b="1" dirty="0">
                <a:solidFill>
                  <a:srgbClr val="FFFFFF"/>
                </a:solidFill>
                <a:latin typeface="Sylfaen" pitchFamily="18" charset="0"/>
              </a:rPr>
              <a:t>, Department of Geography					  Texas A&amp;M </a:t>
            </a:r>
            <a:r>
              <a:rPr lang="en-US" sz="1600" b="1" dirty="0" smtClean="0">
                <a:solidFill>
                  <a:srgbClr val="FFFFFF"/>
                </a:solidFill>
                <a:latin typeface="Sylfaen" pitchFamily="18" charset="0"/>
              </a:rPr>
              <a:t>University</a:t>
            </a:r>
          </a:p>
          <a:p>
            <a:pPr>
              <a:spcBef>
                <a:spcPct val="50000"/>
              </a:spcBef>
            </a:pPr>
            <a:r>
              <a:rPr lang="en-US" sz="1600" b="1" dirty="0" smtClean="0">
                <a:solidFill>
                  <a:srgbClr val="FFFFFF"/>
                </a:solidFill>
                <a:latin typeface="Sylfaen" pitchFamily="18" charset="0"/>
              </a:rPr>
              <a:t>Eric </a:t>
            </a:r>
            <a:r>
              <a:rPr lang="en-US" sz="1600" b="1" dirty="0" err="1" smtClean="0">
                <a:solidFill>
                  <a:srgbClr val="FFFFFF"/>
                </a:solidFill>
                <a:latin typeface="Sylfaen" pitchFamily="18" charset="0"/>
              </a:rPr>
              <a:t>Dumbaugh</a:t>
            </a:r>
            <a:r>
              <a:rPr lang="en-US" sz="1600" b="1" dirty="0" smtClean="0">
                <a:solidFill>
                  <a:srgbClr val="FFFFFF"/>
                </a:solidFill>
                <a:latin typeface="Sylfaen" pitchFamily="18" charset="0"/>
              </a:rPr>
              <a:t>, Department of Landscape Architecture and Urban Planning	 Texas A&amp;M University *</a:t>
            </a:r>
          </a:p>
          <a:p>
            <a:pPr>
              <a:spcBef>
                <a:spcPct val="50000"/>
              </a:spcBef>
            </a:pPr>
            <a:r>
              <a:rPr lang="en-US" sz="1600" b="1" dirty="0" smtClean="0">
                <a:solidFill>
                  <a:srgbClr val="FFFFFF"/>
                </a:solidFill>
                <a:latin typeface="Sylfaen" pitchFamily="18" charset="0"/>
              </a:rPr>
              <a:t>Chris Ellis, formerly, Department of Landscape Architecture and Urban Planning                                             Texas A&amp;M University *</a:t>
            </a:r>
          </a:p>
          <a:p>
            <a:pPr>
              <a:spcBef>
                <a:spcPct val="50000"/>
              </a:spcBef>
            </a:pPr>
            <a:r>
              <a:rPr lang="en-US" sz="1600" b="1" dirty="0" smtClean="0">
                <a:solidFill>
                  <a:srgbClr val="FFFFFF"/>
                </a:solidFill>
                <a:latin typeface="Sylfaen" pitchFamily="18" charset="0"/>
              </a:rPr>
              <a:t>* advisory</a:t>
            </a:r>
          </a:p>
          <a:p>
            <a:pPr>
              <a:spcBef>
                <a:spcPct val="50000"/>
              </a:spcBef>
            </a:pPr>
            <a:endParaRPr lang="en-US" sz="1600" b="1" dirty="0" smtClean="0">
              <a:solidFill>
                <a:srgbClr val="FFFFFF"/>
              </a:solidFill>
              <a:latin typeface="Sylfaen" pitchFamily="18" charset="0"/>
            </a:endParaRPr>
          </a:p>
          <a:p>
            <a:pPr>
              <a:spcBef>
                <a:spcPct val="50000"/>
              </a:spcBef>
            </a:pPr>
            <a:endParaRPr lang="en-US" sz="1600" b="1" dirty="0" smtClean="0">
              <a:solidFill>
                <a:srgbClr val="FFFFFF"/>
              </a:solidFill>
              <a:latin typeface="Sylfaen" pitchFamily="18" charset="0"/>
            </a:endParaRPr>
          </a:p>
          <a:p>
            <a:pPr>
              <a:spcBef>
                <a:spcPct val="50000"/>
              </a:spcBef>
            </a:pPr>
            <a:endParaRPr lang="en-US" sz="1600" b="1" dirty="0">
              <a:solidFill>
                <a:srgbClr val="FFFFFF"/>
              </a:solidFill>
              <a:latin typeface="Sylfaen" pitchFamily="18" charset="0"/>
            </a:endParaRPr>
          </a:p>
          <a:p>
            <a:pPr>
              <a:spcBef>
                <a:spcPct val="50000"/>
              </a:spcBef>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
          <p:cNvSpPr>
            <a:spLocks noChangeArrowheads="1"/>
          </p:cNvSpPr>
          <p:nvPr/>
        </p:nvSpPr>
        <p:spPr bwMode="auto">
          <a:xfrm>
            <a:off x="228600" y="1371600"/>
            <a:ext cx="8686800" cy="51054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pic>
        <p:nvPicPr>
          <p:cNvPr id="67587" name="Picture 2"/>
          <p:cNvPicPr>
            <a:picLocks noChangeAspect="1" noChangeArrowheads="1"/>
          </p:cNvPicPr>
          <p:nvPr/>
        </p:nvPicPr>
        <p:blipFill>
          <a:blip r:embed="rId3"/>
          <a:srcRect l="1817" t="14993" r="1817" b="2834"/>
          <a:stretch>
            <a:fillRect/>
          </a:stretch>
        </p:blipFill>
        <p:spPr bwMode="auto">
          <a:xfrm>
            <a:off x="533400" y="1752600"/>
            <a:ext cx="8077200" cy="4419600"/>
          </a:xfrm>
          <a:prstGeom prst="rect">
            <a:avLst/>
          </a:prstGeom>
          <a:noFill/>
          <a:ln w="9525">
            <a:noFill/>
            <a:miter lim="800000"/>
            <a:headEnd/>
            <a:tailEnd/>
          </a:ln>
        </p:spPr>
      </p:pic>
      <p:grpSp>
        <p:nvGrpSpPr>
          <p:cNvPr id="2" name="Group 2"/>
          <p:cNvGrpSpPr>
            <a:grpSpLocks/>
          </p:cNvGrpSpPr>
          <p:nvPr/>
        </p:nvGrpSpPr>
        <p:grpSpPr bwMode="auto">
          <a:xfrm>
            <a:off x="0" y="-228600"/>
            <a:ext cx="9144000" cy="1143000"/>
            <a:chOff x="0" y="-96"/>
            <a:chExt cx="5760" cy="720"/>
          </a:xfrm>
        </p:grpSpPr>
        <p:sp>
          <p:nvSpPr>
            <p:cNvPr id="67589" name="Text Box 3"/>
            <p:cNvSpPr txBox="1">
              <a:spLocks noChangeArrowheads="1"/>
            </p:cNvSpPr>
            <p:nvPr/>
          </p:nvSpPr>
          <p:spPr bwMode="auto">
            <a:xfrm>
              <a:off x="0" y="192"/>
              <a:ext cx="5760" cy="407"/>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NUMBER OF CONFIRMED CONTAMINATED GROUNDWATER                                      CASES IN TEXAS, 2000</a:t>
              </a:r>
            </a:p>
          </p:txBody>
        </p:sp>
        <p:pic>
          <p:nvPicPr>
            <p:cNvPr id="67590" name="Picture 4" descr="tut_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457200" y="1295400"/>
            <a:ext cx="7848600" cy="51816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0" y="0"/>
            <a:ext cx="9144000" cy="1143000"/>
            <a:chOff x="0" y="-96"/>
            <a:chExt cx="5760" cy="720"/>
          </a:xfrm>
        </p:grpSpPr>
        <p:sp>
          <p:nvSpPr>
            <p:cNvPr id="70662" name="Text Box 4"/>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TEXAS URBAN TRIANGLE</a:t>
              </a:r>
            </a:p>
          </p:txBody>
        </p:sp>
        <p:pic>
          <p:nvPicPr>
            <p:cNvPr id="70663" name="Picture 5"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
        <p:nvSpPr>
          <p:cNvPr id="70660" name="Text Box 6"/>
          <p:cNvSpPr txBox="1">
            <a:spLocks noChangeArrowheads="1"/>
          </p:cNvSpPr>
          <p:nvPr/>
        </p:nvSpPr>
        <p:spPr bwMode="auto">
          <a:xfrm>
            <a:off x="381000" y="914400"/>
            <a:ext cx="3657600" cy="366713"/>
          </a:xfrm>
          <a:prstGeom prst="rect">
            <a:avLst/>
          </a:prstGeom>
          <a:noFill/>
          <a:ln w="9525">
            <a:noFill/>
            <a:miter lim="800000"/>
            <a:headEnd/>
            <a:tailEnd/>
          </a:ln>
        </p:spPr>
        <p:txBody>
          <a:bodyPr>
            <a:spAutoFit/>
          </a:bodyPr>
          <a:lstStyle/>
          <a:p>
            <a:pPr>
              <a:spcBef>
                <a:spcPct val="50000"/>
              </a:spcBef>
            </a:pPr>
            <a:r>
              <a:rPr lang="en-US">
                <a:solidFill>
                  <a:srgbClr val="4382C1"/>
                </a:solidFill>
                <a:latin typeface="Impact" pitchFamily="34" charset="0"/>
              </a:rPr>
              <a:t>Industrial Waste Disposal Sites </a:t>
            </a:r>
          </a:p>
        </p:txBody>
      </p:sp>
      <p:pic>
        <p:nvPicPr>
          <p:cNvPr id="70661" name="Picture 7" descr="Indwaste_disposal_sites_SArora"/>
          <p:cNvPicPr>
            <a:picLocks noChangeAspect="1" noChangeArrowheads="1"/>
          </p:cNvPicPr>
          <p:nvPr/>
        </p:nvPicPr>
        <p:blipFill>
          <a:blip r:embed="rId4"/>
          <a:srcRect/>
          <a:stretch>
            <a:fillRect/>
          </a:stretch>
        </p:blipFill>
        <p:spPr bwMode="auto">
          <a:xfrm>
            <a:off x="1143000" y="1447800"/>
            <a:ext cx="6400800" cy="4919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3"/>
          <p:cNvSpPr>
            <a:spLocks noChangeArrowheads="1"/>
          </p:cNvSpPr>
          <p:nvPr/>
        </p:nvSpPr>
        <p:spPr bwMode="auto">
          <a:xfrm>
            <a:off x="1219200" y="685800"/>
            <a:ext cx="6705600" cy="59436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1295400" y="838200"/>
            <a:ext cx="6629400" cy="5867400"/>
            <a:chOff x="816" y="480"/>
            <a:chExt cx="4176" cy="3744"/>
          </a:xfrm>
        </p:grpSpPr>
        <p:pic>
          <p:nvPicPr>
            <p:cNvPr id="77831" name="Picture 4"/>
            <p:cNvPicPr>
              <a:picLocks noChangeAspect="1" noChangeArrowheads="1"/>
            </p:cNvPicPr>
            <p:nvPr/>
          </p:nvPicPr>
          <p:blipFill>
            <a:blip r:embed="rId3"/>
            <a:srcRect t="30615"/>
            <a:stretch>
              <a:fillRect/>
            </a:stretch>
          </p:blipFill>
          <p:spPr bwMode="auto">
            <a:xfrm>
              <a:off x="816" y="480"/>
              <a:ext cx="4176" cy="3744"/>
            </a:xfrm>
            <a:prstGeom prst="rect">
              <a:avLst/>
            </a:prstGeom>
            <a:noFill/>
            <a:ln w="9525">
              <a:noFill/>
              <a:miter lim="800000"/>
              <a:headEnd/>
              <a:tailEnd/>
            </a:ln>
          </p:spPr>
        </p:pic>
        <p:sp>
          <p:nvSpPr>
            <p:cNvPr id="77832" name="Line 5"/>
            <p:cNvSpPr>
              <a:spLocks noChangeShapeType="1"/>
            </p:cNvSpPr>
            <p:nvPr/>
          </p:nvSpPr>
          <p:spPr bwMode="auto">
            <a:xfrm>
              <a:off x="960" y="480"/>
              <a:ext cx="3888" cy="0"/>
            </a:xfrm>
            <a:prstGeom prst="line">
              <a:avLst/>
            </a:prstGeom>
            <a:noFill/>
            <a:ln w="9525">
              <a:solidFill>
                <a:schemeClr val="tx1"/>
              </a:solidFill>
              <a:round/>
              <a:headEnd/>
              <a:tailEnd/>
            </a:ln>
          </p:spPr>
          <p:txBody>
            <a:bodyPr/>
            <a:lstStyle/>
            <a:p>
              <a:endParaRPr lang="en-US"/>
            </a:p>
          </p:txBody>
        </p:sp>
      </p:grpSp>
      <p:grpSp>
        <p:nvGrpSpPr>
          <p:cNvPr id="3" name="Group 3"/>
          <p:cNvGrpSpPr>
            <a:grpSpLocks/>
          </p:cNvGrpSpPr>
          <p:nvPr/>
        </p:nvGrpSpPr>
        <p:grpSpPr bwMode="auto">
          <a:xfrm>
            <a:off x="0" y="-228600"/>
            <a:ext cx="9144000" cy="1143000"/>
            <a:chOff x="0" y="-96"/>
            <a:chExt cx="5760" cy="720"/>
          </a:xfrm>
        </p:grpSpPr>
        <p:sp>
          <p:nvSpPr>
            <p:cNvPr id="77829" name="Text Box 4"/>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HURRICANE RISK ZONES</a:t>
              </a:r>
              <a:r>
                <a:rPr lang="en-US" b="1" dirty="0" smtClean="0">
                  <a:solidFill>
                    <a:srgbClr val="FFFFFF"/>
                  </a:solidFill>
                  <a:latin typeface="Perpetua Titling MT" pitchFamily="18" charset="0"/>
                </a:rPr>
                <a:t> &amp; HAZARDOUS </a:t>
              </a:r>
              <a:r>
                <a:rPr lang="en-US" b="1" dirty="0">
                  <a:solidFill>
                    <a:srgbClr val="FFFFFF"/>
                  </a:solidFill>
                  <a:latin typeface="Perpetua Titling MT" pitchFamily="18" charset="0"/>
                </a:rPr>
                <a:t>MATERIALS FACILITIES</a:t>
              </a:r>
            </a:p>
          </p:txBody>
        </p:sp>
        <p:pic>
          <p:nvPicPr>
            <p:cNvPr id="77830" name="Picture 5" descr="tut_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3"/>
          <p:cNvSpPr>
            <a:spLocks noChangeArrowheads="1"/>
          </p:cNvSpPr>
          <p:nvPr/>
        </p:nvSpPr>
        <p:spPr bwMode="auto">
          <a:xfrm>
            <a:off x="1371600" y="914400"/>
            <a:ext cx="6248400" cy="56388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1371600" y="914400"/>
            <a:ext cx="6096000" cy="5638800"/>
            <a:chOff x="864" y="672"/>
            <a:chExt cx="3840" cy="3552"/>
          </a:xfrm>
        </p:grpSpPr>
        <p:pic>
          <p:nvPicPr>
            <p:cNvPr id="75783" name="Picture 4"/>
            <p:cNvPicPr>
              <a:picLocks noChangeAspect="1" noChangeArrowheads="1"/>
            </p:cNvPicPr>
            <p:nvPr/>
          </p:nvPicPr>
          <p:blipFill>
            <a:blip r:embed="rId3"/>
            <a:srcRect t="30380"/>
            <a:stretch>
              <a:fillRect/>
            </a:stretch>
          </p:blipFill>
          <p:spPr bwMode="auto">
            <a:xfrm>
              <a:off x="864" y="769"/>
              <a:ext cx="3840" cy="3455"/>
            </a:xfrm>
            <a:prstGeom prst="rect">
              <a:avLst/>
            </a:prstGeom>
            <a:noFill/>
            <a:ln w="9525">
              <a:noFill/>
              <a:miter lim="800000"/>
              <a:headEnd/>
              <a:tailEnd/>
            </a:ln>
          </p:spPr>
        </p:pic>
        <p:sp>
          <p:nvSpPr>
            <p:cNvPr id="75784" name="Line 5"/>
            <p:cNvSpPr>
              <a:spLocks noChangeShapeType="1"/>
            </p:cNvSpPr>
            <p:nvPr/>
          </p:nvSpPr>
          <p:spPr bwMode="auto">
            <a:xfrm>
              <a:off x="996" y="672"/>
              <a:ext cx="3564" cy="0"/>
            </a:xfrm>
            <a:prstGeom prst="line">
              <a:avLst/>
            </a:prstGeom>
            <a:noFill/>
            <a:ln w="9525">
              <a:solidFill>
                <a:schemeClr val="tx1"/>
              </a:solidFill>
              <a:round/>
              <a:headEnd/>
              <a:tailEnd/>
            </a:ln>
          </p:spPr>
          <p:txBody>
            <a:bodyPr/>
            <a:lstStyle/>
            <a:p>
              <a:endParaRPr lang="en-US"/>
            </a:p>
          </p:txBody>
        </p:sp>
      </p:grpSp>
      <p:grpSp>
        <p:nvGrpSpPr>
          <p:cNvPr id="3" name="Group 2"/>
          <p:cNvGrpSpPr>
            <a:grpSpLocks/>
          </p:cNvGrpSpPr>
          <p:nvPr/>
        </p:nvGrpSpPr>
        <p:grpSpPr bwMode="auto">
          <a:xfrm>
            <a:off x="0" y="-228600"/>
            <a:ext cx="9144000" cy="1143000"/>
            <a:chOff x="0" y="-96"/>
            <a:chExt cx="5760" cy="720"/>
          </a:xfrm>
        </p:grpSpPr>
        <p:sp>
          <p:nvSpPr>
            <p:cNvPr id="75781" name="Text Box 3"/>
            <p:cNvSpPr txBox="1">
              <a:spLocks noChangeArrowheads="1"/>
            </p:cNvSpPr>
            <p:nvPr/>
          </p:nvSpPr>
          <p:spPr bwMode="auto">
            <a:xfrm>
              <a:off x="0" y="192"/>
              <a:ext cx="5760" cy="407"/>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SUBSIDENCE RISK ZONES</a:t>
              </a:r>
              <a:r>
                <a:rPr lang="en-US" b="1" dirty="0" smtClean="0">
                  <a:solidFill>
                    <a:srgbClr val="FFFFFF"/>
                  </a:solidFill>
                  <a:latin typeface="Perpetua Titling MT" pitchFamily="18" charset="0"/>
                </a:rPr>
                <a:t> &amp; HAZARDOUS </a:t>
              </a:r>
              <a:r>
                <a:rPr lang="en-US" b="1" dirty="0">
                  <a:solidFill>
                    <a:srgbClr val="FFFFFF"/>
                  </a:solidFill>
                  <a:latin typeface="Perpetua Titling MT" pitchFamily="18" charset="0"/>
                </a:rPr>
                <a:t>MATERIALS                                          FACILITIES, 1906 - 1987</a:t>
              </a:r>
            </a:p>
          </p:txBody>
        </p:sp>
        <p:pic>
          <p:nvPicPr>
            <p:cNvPr id="75782" name="Picture 4" descr="tut_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p:cNvPicPr>
            <a:picLocks noChangeAspect="1" noChangeArrowheads="1"/>
          </p:cNvPicPr>
          <p:nvPr/>
        </p:nvPicPr>
        <p:blipFill>
          <a:blip r:embed="rId3"/>
          <a:srcRect/>
          <a:stretch>
            <a:fillRect/>
          </a:stretch>
        </p:blipFill>
        <p:spPr bwMode="auto">
          <a:xfrm>
            <a:off x="1752600" y="762000"/>
            <a:ext cx="4702175" cy="6096000"/>
          </a:xfrm>
          <a:prstGeom prst="rect">
            <a:avLst/>
          </a:prstGeom>
          <a:noFill/>
          <a:ln w="9525">
            <a:noFill/>
            <a:miter lim="800000"/>
            <a:headEnd/>
            <a:tailEnd/>
          </a:ln>
        </p:spPr>
      </p:pic>
      <p:sp>
        <p:nvSpPr>
          <p:cNvPr id="76803" name="AutoShape 4"/>
          <p:cNvSpPr>
            <a:spLocks noChangeAspect="1" noChangeArrowheads="1"/>
          </p:cNvSpPr>
          <p:nvPr/>
        </p:nvSpPr>
        <p:spPr bwMode="auto">
          <a:xfrm>
            <a:off x="1905000" y="762000"/>
            <a:ext cx="4702175" cy="6096000"/>
          </a:xfrm>
          <a:prstGeom prst="rect">
            <a:avLst/>
          </a:prstGeom>
          <a:noFill/>
          <a:ln w="9525">
            <a:noFill/>
            <a:miter lim="800000"/>
            <a:headEnd/>
            <a:tailEnd/>
          </a:ln>
        </p:spPr>
        <p:txBody>
          <a:bodyPr/>
          <a:lstStyle/>
          <a:p>
            <a:endParaRPr lang="en-US"/>
          </a:p>
        </p:txBody>
      </p:sp>
      <p:grpSp>
        <p:nvGrpSpPr>
          <p:cNvPr id="2" name="Group 3"/>
          <p:cNvGrpSpPr>
            <a:grpSpLocks/>
          </p:cNvGrpSpPr>
          <p:nvPr/>
        </p:nvGrpSpPr>
        <p:grpSpPr bwMode="auto">
          <a:xfrm>
            <a:off x="0" y="-228600"/>
            <a:ext cx="9144000" cy="1143000"/>
            <a:chOff x="0" y="-96"/>
            <a:chExt cx="5760" cy="720"/>
          </a:xfrm>
        </p:grpSpPr>
        <p:sp>
          <p:nvSpPr>
            <p:cNvPr id="76806" name="Text Box 4"/>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TROPICAL STORM TRACKS</a:t>
              </a:r>
              <a:r>
                <a:rPr lang="en-US" b="1" dirty="0" smtClean="0">
                  <a:solidFill>
                    <a:srgbClr val="FFFFFF"/>
                  </a:solidFill>
                  <a:latin typeface="Perpetua Titling MT" pitchFamily="18" charset="0"/>
                </a:rPr>
                <a:t> &amp; HAZARDOUS </a:t>
              </a:r>
              <a:r>
                <a:rPr lang="en-US" b="1" dirty="0">
                  <a:solidFill>
                    <a:srgbClr val="FFFFFF"/>
                  </a:solidFill>
                  <a:latin typeface="Perpetua Titling MT" pitchFamily="18" charset="0"/>
                </a:rPr>
                <a:t>MATERIALS FACILITIES</a:t>
              </a:r>
            </a:p>
          </p:txBody>
        </p:sp>
        <p:pic>
          <p:nvPicPr>
            <p:cNvPr id="76807" name="Picture 5" descr="tut_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
        <p:nvSpPr>
          <p:cNvPr id="76805" name="AutoShape 5"/>
          <p:cNvSpPr>
            <a:spLocks noChangeAspect="1" noChangeArrowheads="1"/>
          </p:cNvSpPr>
          <p:nvPr/>
        </p:nvSpPr>
        <p:spPr bwMode="auto">
          <a:xfrm>
            <a:off x="1905000" y="762000"/>
            <a:ext cx="4702175" cy="6096000"/>
          </a:xfrm>
          <a:prstGeom prst="rect">
            <a:avLst/>
          </a:prstGeom>
          <a:noFill/>
          <a:ln w="9525">
            <a:noFill/>
            <a:miter lim="800000"/>
            <a:headEnd/>
            <a:tailEnd/>
          </a:ln>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533400" y="1371600"/>
            <a:ext cx="7772400" cy="50292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0" y="0"/>
            <a:ext cx="9144000" cy="1143000"/>
            <a:chOff x="0" y="-96"/>
            <a:chExt cx="5760" cy="720"/>
          </a:xfrm>
        </p:grpSpPr>
        <p:sp>
          <p:nvSpPr>
            <p:cNvPr id="81926" name="Text Box 4"/>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TEXAS URBAN TRIANGLE</a:t>
              </a:r>
            </a:p>
          </p:txBody>
        </p:sp>
        <p:pic>
          <p:nvPicPr>
            <p:cNvPr id="81927" name="Picture 5"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
        <p:nvSpPr>
          <p:cNvPr id="81924" name="Text Box 6"/>
          <p:cNvSpPr txBox="1">
            <a:spLocks noChangeArrowheads="1"/>
          </p:cNvSpPr>
          <p:nvPr/>
        </p:nvSpPr>
        <p:spPr bwMode="auto">
          <a:xfrm>
            <a:off x="457200" y="990600"/>
            <a:ext cx="3505200" cy="369332"/>
          </a:xfrm>
          <a:prstGeom prst="rect">
            <a:avLst/>
          </a:prstGeom>
          <a:noFill/>
          <a:ln w="9525">
            <a:noFill/>
            <a:miter lim="800000"/>
            <a:headEnd/>
            <a:tailEnd/>
          </a:ln>
        </p:spPr>
        <p:txBody>
          <a:bodyPr wrap="square">
            <a:spAutoFit/>
          </a:bodyPr>
          <a:lstStyle/>
          <a:p>
            <a:pPr>
              <a:spcBef>
                <a:spcPct val="50000"/>
              </a:spcBef>
            </a:pPr>
            <a:r>
              <a:rPr lang="en-US" dirty="0" smtClean="0">
                <a:solidFill>
                  <a:srgbClr val="4382C1"/>
                </a:solidFill>
                <a:latin typeface="Impact" pitchFamily="34" charset="0"/>
              </a:rPr>
              <a:t>Rail  </a:t>
            </a:r>
            <a:r>
              <a:rPr lang="en-US" dirty="0">
                <a:solidFill>
                  <a:srgbClr val="4382C1"/>
                </a:solidFill>
                <a:latin typeface="Impact" pitchFamily="34" charset="0"/>
              </a:rPr>
              <a:t>Freight</a:t>
            </a:r>
            <a:r>
              <a:rPr lang="en-US" dirty="0" smtClean="0">
                <a:solidFill>
                  <a:srgbClr val="4382C1"/>
                </a:solidFill>
                <a:latin typeface="Impact" pitchFamily="34" charset="0"/>
              </a:rPr>
              <a:t>  Through  Texas</a:t>
            </a:r>
            <a:r>
              <a:rPr lang="en-US" dirty="0">
                <a:solidFill>
                  <a:srgbClr val="4382C1"/>
                </a:solidFill>
                <a:latin typeface="Impact" pitchFamily="34" charset="0"/>
              </a:rPr>
              <a:t>,</a:t>
            </a:r>
            <a:r>
              <a:rPr lang="en-US" dirty="0" smtClean="0">
                <a:solidFill>
                  <a:srgbClr val="4382C1"/>
                </a:solidFill>
                <a:latin typeface="Impact" pitchFamily="34" charset="0"/>
              </a:rPr>
              <a:t>  1999 </a:t>
            </a:r>
            <a:endParaRPr lang="en-US" dirty="0">
              <a:solidFill>
                <a:srgbClr val="4382C1"/>
              </a:solidFill>
              <a:latin typeface="Impact" pitchFamily="34" charset="0"/>
            </a:endParaRPr>
          </a:p>
        </p:txBody>
      </p:sp>
      <p:pic>
        <p:nvPicPr>
          <p:cNvPr id="81925" name="Picture 7"/>
          <p:cNvPicPr>
            <a:picLocks noChangeArrowheads="1"/>
          </p:cNvPicPr>
          <p:nvPr/>
        </p:nvPicPr>
        <p:blipFill>
          <a:blip r:embed="rId4"/>
          <a:srcRect l="8899" t="21432"/>
          <a:stretch>
            <a:fillRect/>
          </a:stretch>
        </p:blipFill>
        <p:spPr bwMode="auto">
          <a:xfrm>
            <a:off x="1055460" y="1828800"/>
            <a:ext cx="6781800" cy="38084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9746"/>
                                        </p:tgtEl>
                                        <p:attrNameLst>
                                          <p:attrName>style.visibility</p:attrName>
                                        </p:attrNameLst>
                                      </p:cBhvr>
                                      <p:to>
                                        <p:strVal val="visible"/>
                                      </p:to>
                                    </p:set>
                                    <p:animEffect transition="in" filter="fade">
                                      <p:cBhvr>
                                        <p:cTn id="7" dur="1000"/>
                                        <p:tgtEl>
                                          <p:spTgt spid="159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762000" y="1295400"/>
            <a:ext cx="7239000" cy="51816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0" y="0"/>
            <a:ext cx="9144000" cy="1143000"/>
            <a:chOff x="0" y="-96"/>
            <a:chExt cx="5760" cy="720"/>
          </a:xfrm>
        </p:grpSpPr>
        <p:sp>
          <p:nvSpPr>
            <p:cNvPr id="79888" name="Text Box 4"/>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TEXAS URBAN TRIANGLE</a:t>
              </a:r>
            </a:p>
          </p:txBody>
        </p:sp>
        <p:pic>
          <p:nvPicPr>
            <p:cNvPr id="79889" name="Picture 5"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
        <p:nvSpPr>
          <p:cNvPr id="79876" name="Text Box 6"/>
          <p:cNvSpPr txBox="1">
            <a:spLocks noChangeArrowheads="1"/>
          </p:cNvSpPr>
          <p:nvPr/>
        </p:nvSpPr>
        <p:spPr bwMode="auto">
          <a:xfrm>
            <a:off x="685800" y="914400"/>
            <a:ext cx="2667000" cy="366713"/>
          </a:xfrm>
          <a:prstGeom prst="rect">
            <a:avLst/>
          </a:prstGeom>
          <a:noFill/>
          <a:ln w="9525">
            <a:noFill/>
            <a:miter lim="800000"/>
            <a:headEnd/>
            <a:tailEnd/>
          </a:ln>
        </p:spPr>
        <p:txBody>
          <a:bodyPr>
            <a:spAutoFit/>
          </a:bodyPr>
          <a:lstStyle/>
          <a:p>
            <a:pPr>
              <a:spcBef>
                <a:spcPct val="50000"/>
              </a:spcBef>
            </a:pPr>
            <a:r>
              <a:rPr lang="en-US" dirty="0">
                <a:solidFill>
                  <a:srgbClr val="4382C1"/>
                </a:solidFill>
                <a:latin typeface="Impact" pitchFamily="34" charset="0"/>
              </a:rPr>
              <a:t>Texas</a:t>
            </a:r>
            <a:r>
              <a:rPr lang="en-US" dirty="0" smtClean="0">
                <a:solidFill>
                  <a:srgbClr val="4382C1"/>
                </a:solidFill>
                <a:latin typeface="Impact" pitchFamily="34" charset="0"/>
              </a:rPr>
              <a:t>  Freight  Rail  Lines</a:t>
            </a:r>
            <a:endParaRPr lang="en-US" dirty="0">
              <a:solidFill>
                <a:srgbClr val="4382C1"/>
              </a:solidFill>
              <a:latin typeface="Impact" pitchFamily="34" charset="0"/>
            </a:endParaRPr>
          </a:p>
        </p:txBody>
      </p:sp>
      <p:grpSp>
        <p:nvGrpSpPr>
          <p:cNvPr id="3" name="Group 7"/>
          <p:cNvGrpSpPr>
            <a:grpSpLocks/>
          </p:cNvGrpSpPr>
          <p:nvPr/>
        </p:nvGrpSpPr>
        <p:grpSpPr bwMode="auto">
          <a:xfrm>
            <a:off x="1295400" y="1447800"/>
            <a:ext cx="5943600" cy="4953000"/>
            <a:chOff x="1200" y="1166"/>
            <a:chExt cx="3120" cy="2752"/>
          </a:xfrm>
        </p:grpSpPr>
        <p:pic>
          <p:nvPicPr>
            <p:cNvPr id="79886" name="Picture 8"/>
            <p:cNvPicPr>
              <a:picLocks noChangeAspect="1" noChangeArrowheads="1"/>
            </p:cNvPicPr>
            <p:nvPr/>
          </p:nvPicPr>
          <p:blipFill>
            <a:blip r:embed="rId4">
              <a:lum bright="-12000" contrast="24000"/>
            </a:blip>
            <a:srcRect l="8038" t="10603" r="6224"/>
            <a:stretch>
              <a:fillRect/>
            </a:stretch>
          </p:blipFill>
          <p:spPr bwMode="auto">
            <a:xfrm>
              <a:off x="1200" y="1166"/>
              <a:ext cx="3120" cy="2752"/>
            </a:xfrm>
            <a:prstGeom prst="rect">
              <a:avLst/>
            </a:prstGeom>
            <a:noFill/>
            <a:ln w="9525">
              <a:noFill/>
              <a:miter lim="800000"/>
              <a:headEnd/>
              <a:tailEnd/>
            </a:ln>
          </p:spPr>
        </p:pic>
        <p:pic>
          <p:nvPicPr>
            <p:cNvPr id="79887" name="Picture 9"/>
            <p:cNvPicPr>
              <a:picLocks noChangeAspect="1" noChangeArrowheads="1"/>
            </p:cNvPicPr>
            <p:nvPr/>
          </p:nvPicPr>
          <p:blipFill>
            <a:blip r:embed="rId4">
              <a:lum bright="-12000" contrast="24000"/>
            </a:blip>
            <a:srcRect l="8038" t="75734" r="53111" b="6551"/>
            <a:stretch>
              <a:fillRect/>
            </a:stretch>
          </p:blipFill>
          <p:spPr bwMode="auto">
            <a:xfrm>
              <a:off x="1200" y="3249"/>
              <a:ext cx="1353" cy="521"/>
            </a:xfrm>
            <a:prstGeom prst="rect">
              <a:avLst/>
            </a:prstGeom>
            <a:noFill/>
            <a:ln w="9525">
              <a:noFill/>
              <a:miter lim="800000"/>
              <a:headEnd/>
              <a:tailEnd/>
            </a:ln>
          </p:spPr>
        </p:pic>
      </p:grpSp>
      <p:sp>
        <p:nvSpPr>
          <p:cNvPr id="79878" name="Text Box 10"/>
          <p:cNvSpPr txBox="1">
            <a:spLocks noChangeArrowheads="1"/>
          </p:cNvSpPr>
          <p:nvPr/>
        </p:nvSpPr>
        <p:spPr bwMode="auto">
          <a:xfrm>
            <a:off x="5435600" y="3614738"/>
            <a:ext cx="1096963" cy="444500"/>
          </a:xfrm>
          <a:prstGeom prst="rect">
            <a:avLst/>
          </a:prstGeom>
          <a:noFill/>
          <a:ln w="9525">
            <a:noFill/>
            <a:miter lim="800000"/>
            <a:headEnd/>
            <a:tailEnd/>
          </a:ln>
        </p:spPr>
        <p:txBody>
          <a:bodyPr>
            <a:spAutoFit/>
          </a:bodyPr>
          <a:lstStyle/>
          <a:p>
            <a:pPr>
              <a:spcBef>
                <a:spcPct val="50000"/>
              </a:spcBef>
            </a:pPr>
            <a:r>
              <a:rPr lang="en-US" sz="1100" b="1">
                <a:solidFill>
                  <a:srgbClr val="292929"/>
                </a:solidFill>
              </a:rPr>
              <a:t>Dallas/Fort Worth</a:t>
            </a:r>
          </a:p>
        </p:txBody>
      </p:sp>
      <p:sp>
        <p:nvSpPr>
          <p:cNvPr id="79879" name="Text Box 14"/>
          <p:cNvSpPr txBox="1">
            <a:spLocks noChangeArrowheads="1"/>
          </p:cNvSpPr>
          <p:nvPr/>
        </p:nvSpPr>
        <p:spPr bwMode="auto">
          <a:xfrm>
            <a:off x="4368800" y="4164013"/>
            <a:ext cx="1096963" cy="285750"/>
          </a:xfrm>
          <a:prstGeom prst="rect">
            <a:avLst/>
          </a:prstGeom>
          <a:noFill/>
          <a:ln w="9525">
            <a:noFill/>
            <a:miter lim="800000"/>
            <a:headEnd/>
            <a:tailEnd/>
          </a:ln>
        </p:spPr>
        <p:txBody>
          <a:bodyPr>
            <a:spAutoFit/>
          </a:bodyPr>
          <a:lstStyle/>
          <a:p>
            <a:pPr algn="ctr">
              <a:spcBef>
                <a:spcPct val="50000"/>
              </a:spcBef>
            </a:pPr>
            <a:r>
              <a:rPr lang="en-US" sz="1200" b="1">
                <a:solidFill>
                  <a:srgbClr val="292929"/>
                </a:solidFill>
              </a:rPr>
              <a:t>Austin</a:t>
            </a:r>
          </a:p>
        </p:txBody>
      </p:sp>
      <p:sp>
        <p:nvSpPr>
          <p:cNvPr id="79880" name="Text Box 15"/>
          <p:cNvSpPr txBox="1">
            <a:spLocks noChangeArrowheads="1"/>
          </p:cNvSpPr>
          <p:nvPr/>
        </p:nvSpPr>
        <p:spPr bwMode="auto">
          <a:xfrm>
            <a:off x="5740400" y="4546600"/>
            <a:ext cx="1096963" cy="269875"/>
          </a:xfrm>
          <a:prstGeom prst="rect">
            <a:avLst/>
          </a:prstGeom>
          <a:noFill/>
          <a:ln w="9525">
            <a:noFill/>
            <a:miter lim="800000"/>
            <a:headEnd/>
            <a:tailEnd/>
          </a:ln>
        </p:spPr>
        <p:txBody>
          <a:bodyPr>
            <a:spAutoFit/>
          </a:bodyPr>
          <a:lstStyle/>
          <a:p>
            <a:pPr algn="ctr">
              <a:spcBef>
                <a:spcPct val="50000"/>
              </a:spcBef>
            </a:pPr>
            <a:r>
              <a:rPr lang="en-US" sz="1100" b="1">
                <a:solidFill>
                  <a:srgbClr val="292929"/>
                </a:solidFill>
              </a:rPr>
              <a:t>Houston</a:t>
            </a:r>
          </a:p>
        </p:txBody>
      </p:sp>
      <p:sp>
        <p:nvSpPr>
          <p:cNvPr id="79881" name="Text Box 16"/>
          <p:cNvSpPr txBox="1">
            <a:spLocks noChangeArrowheads="1"/>
          </p:cNvSpPr>
          <p:nvPr/>
        </p:nvSpPr>
        <p:spPr bwMode="auto">
          <a:xfrm>
            <a:off x="4348163" y="4699000"/>
            <a:ext cx="1279525" cy="269875"/>
          </a:xfrm>
          <a:prstGeom prst="rect">
            <a:avLst/>
          </a:prstGeom>
          <a:noFill/>
          <a:ln w="9525">
            <a:noFill/>
            <a:miter lim="800000"/>
            <a:headEnd/>
            <a:tailEnd/>
          </a:ln>
        </p:spPr>
        <p:txBody>
          <a:bodyPr>
            <a:spAutoFit/>
          </a:bodyPr>
          <a:lstStyle/>
          <a:p>
            <a:pPr algn="ctr">
              <a:spcBef>
                <a:spcPct val="50000"/>
              </a:spcBef>
            </a:pPr>
            <a:r>
              <a:rPr lang="en-US" sz="1100" b="1">
                <a:solidFill>
                  <a:srgbClr val="292929"/>
                </a:solidFill>
              </a:rPr>
              <a:t>San Antonio</a:t>
            </a:r>
          </a:p>
        </p:txBody>
      </p:sp>
      <p:sp>
        <p:nvSpPr>
          <p:cNvPr id="79882" name="Oval 12"/>
          <p:cNvSpPr>
            <a:spLocks noChangeArrowheads="1"/>
          </p:cNvSpPr>
          <p:nvPr/>
        </p:nvSpPr>
        <p:spPr bwMode="auto">
          <a:xfrm>
            <a:off x="5181600" y="4114800"/>
            <a:ext cx="146050" cy="115888"/>
          </a:xfrm>
          <a:prstGeom prst="ellipse">
            <a:avLst/>
          </a:prstGeom>
          <a:solidFill>
            <a:srgbClr val="FF0000">
              <a:alpha val="74901"/>
            </a:srgbClr>
          </a:solidFill>
          <a:ln w="9525">
            <a:noFill/>
            <a:round/>
            <a:headEnd/>
            <a:tailEnd/>
          </a:ln>
        </p:spPr>
        <p:txBody>
          <a:bodyPr wrap="none" anchor="ctr"/>
          <a:lstStyle/>
          <a:p>
            <a:endParaRPr lang="en-US"/>
          </a:p>
        </p:txBody>
      </p:sp>
      <p:sp>
        <p:nvSpPr>
          <p:cNvPr id="79883" name="Oval 9"/>
          <p:cNvSpPr>
            <a:spLocks noChangeArrowheads="1"/>
          </p:cNvSpPr>
          <p:nvPr/>
        </p:nvSpPr>
        <p:spPr bwMode="auto">
          <a:xfrm>
            <a:off x="5410200" y="3657600"/>
            <a:ext cx="146050" cy="115888"/>
          </a:xfrm>
          <a:prstGeom prst="ellipse">
            <a:avLst/>
          </a:prstGeom>
          <a:solidFill>
            <a:srgbClr val="FF0000">
              <a:alpha val="74901"/>
            </a:srgbClr>
          </a:solidFill>
          <a:ln w="9525">
            <a:noFill/>
            <a:round/>
            <a:headEnd/>
            <a:tailEnd/>
          </a:ln>
        </p:spPr>
        <p:txBody>
          <a:bodyPr wrap="none" anchor="ctr"/>
          <a:lstStyle/>
          <a:p>
            <a:endParaRPr lang="en-US"/>
          </a:p>
        </p:txBody>
      </p:sp>
      <p:sp>
        <p:nvSpPr>
          <p:cNvPr id="79884" name="Oval 11"/>
          <p:cNvSpPr>
            <a:spLocks noChangeArrowheads="1"/>
          </p:cNvSpPr>
          <p:nvPr/>
        </p:nvSpPr>
        <p:spPr bwMode="auto">
          <a:xfrm>
            <a:off x="6096000" y="4419600"/>
            <a:ext cx="146050" cy="115888"/>
          </a:xfrm>
          <a:prstGeom prst="ellipse">
            <a:avLst/>
          </a:prstGeom>
          <a:solidFill>
            <a:srgbClr val="FF0000">
              <a:alpha val="74901"/>
            </a:srgbClr>
          </a:solidFill>
          <a:ln w="9525">
            <a:noFill/>
            <a:round/>
            <a:headEnd/>
            <a:tailEnd/>
          </a:ln>
        </p:spPr>
        <p:txBody>
          <a:bodyPr wrap="none" anchor="ctr"/>
          <a:lstStyle/>
          <a:p>
            <a:endParaRPr lang="en-US"/>
          </a:p>
        </p:txBody>
      </p:sp>
      <p:sp>
        <p:nvSpPr>
          <p:cNvPr id="79885" name="Oval 12"/>
          <p:cNvSpPr>
            <a:spLocks noChangeArrowheads="1"/>
          </p:cNvSpPr>
          <p:nvPr/>
        </p:nvSpPr>
        <p:spPr bwMode="auto">
          <a:xfrm>
            <a:off x="4876800" y="4572000"/>
            <a:ext cx="146050" cy="115888"/>
          </a:xfrm>
          <a:prstGeom prst="ellipse">
            <a:avLst/>
          </a:prstGeom>
          <a:solidFill>
            <a:srgbClr val="FF0000">
              <a:alpha val="74901"/>
            </a:srgbClr>
          </a:solidFill>
          <a:ln w="9525">
            <a:no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5650"/>
                                        </p:tgtEl>
                                        <p:attrNameLst>
                                          <p:attrName>style.visibility</p:attrName>
                                        </p:attrNameLst>
                                      </p:cBhvr>
                                      <p:to>
                                        <p:strVal val="visible"/>
                                      </p:to>
                                    </p:set>
                                    <p:animEffect transition="in" filter="fade">
                                      <p:cBhvr>
                                        <p:cTn id="7" dur="1000"/>
                                        <p:tgtEl>
                                          <p:spTgt spid="155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762000" y="1447800"/>
            <a:ext cx="7391400" cy="50292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0" y="0"/>
            <a:ext cx="9144000" cy="1143000"/>
            <a:chOff x="0" y="-96"/>
            <a:chExt cx="5760" cy="720"/>
          </a:xfrm>
        </p:grpSpPr>
        <p:sp>
          <p:nvSpPr>
            <p:cNvPr id="82958" name="Text Box 4"/>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TEXAS URBAN TRIANGLE</a:t>
              </a:r>
            </a:p>
          </p:txBody>
        </p:sp>
        <p:pic>
          <p:nvPicPr>
            <p:cNvPr id="82959" name="Picture 5"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
        <p:nvSpPr>
          <p:cNvPr id="82948" name="Text Box 6"/>
          <p:cNvSpPr txBox="1">
            <a:spLocks noChangeArrowheads="1"/>
          </p:cNvSpPr>
          <p:nvPr/>
        </p:nvSpPr>
        <p:spPr bwMode="auto">
          <a:xfrm>
            <a:off x="685800" y="990600"/>
            <a:ext cx="4114800" cy="369332"/>
          </a:xfrm>
          <a:prstGeom prst="rect">
            <a:avLst/>
          </a:prstGeom>
          <a:noFill/>
          <a:ln w="9525">
            <a:noFill/>
            <a:miter lim="800000"/>
            <a:headEnd/>
            <a:tailEnd/>
          </a:ln>
        </p:spPr>
        <p:txBody>
          <a:bodyPr wrap="square">
            <a:spAutoFit/>
          </a:bodyPr>
          <a:lstStyle/>
          <a:p>
            <a:pPr>
              <a:spcBef>
                <a:spcPct val="50000"/>
              </a:spcBef>
            </a:pPr>
            <a:r>
              <a:rPr lang="en-US" dirty="0">
                <a:solidFill>
                  <a:srgbClr val="4382C1"/>
                </a:solidFill>
                <a:latin typeface="Impact" pitchFamily="34" charset="0"/>
              </a:rPr>
              <a:t>Rail</a:t>
            </a:r>
            <a:r>
              <a:rPr lang="en-US" dirty="0" smtClean="0">
                <a:solidFill>
                  <a:srgbClr val="4382C1"/>
                </a:solidFill>
                <a:latin typeface="Impact" pitchFamily="34" charset="0"/>
              </a:rPr>
              <a:t>  Commodity  Flows  in  Texas</a:t>
            </a:r>
            <a:r>
              <a:rPr lang="en-US" dirty="0">
                <a:solidFill>
                  <a:srgbClr val="4382C1"/>
                </a:solidFill>
                <a:latin typeface="Impact" pitchFamily="34" charset="0"/>
              </a:rPr>
              <a:t>,</a:t>
            </a:r>
            <a:r>
              <a:rPr lang="en-US" dirty="0" smtClean="0">
                <a:solidFill>
                  <a:srgbClr val="4382C1"/>
                </a:solidFill>
                <a:latin typeface="Impact" pitchFamily="34" charset="0"/>
              </a:rPr>
              <a:t>  2000</a:t>
            </a:r>
            <a:endParaRPr lang="en-US" dirty="0">
              <a:solidFill>
                <a:srgbClr val="4382C1"/>
              </a:solidFill>
              <a:latin typeface="Impact" pitchFamily="34" charset="0"/>
            </a:endParaRPr>
          </a:p>
        </p:txBody>
      </p:sp>
      <p:pic>
        <p:nvPicPr>
          <p:cNvPr id="82949" name="Picture 7"/>
          <p:cNvPicPr>
            <a:picLocks noChangeAspect="1" noChangeArrowheads="1"/>
          </p:cNvPicPr>
          <p:nvPr/>
        </p:nvPicPr>
        <p:blipFill>
          <a:blip r:embed="rId4"/>
          <a:srcRect l="4546" t="8083" r="3409" b="3432"/>
          <a:stretch>
            <a:fillRect/>
          </a:stretch>
        </p:blipFill>
        <p:spPr bwMode="auto">
          <a:xfrm>
            <a:off x="1447800" y="1522413"/>
            <a:ext cx="6019800" cy="4830762"/>
          </a:xfrm>
          <a:prstGeom prst="rect">
            <a:avLst/>
          </a:prstGeom>
          <a:noFill/>
          <a:ln w="9525">
            <a:noFill/>
            <a:miter lim="800000"/>
            <a:headEnd/>
            <a:tailEnd/>
          </a:ln>
        </p:spPr>
      </p:pic>
      <p:sp>
        <p:nvSpPr>
          <p:cNvPr id="82950" name="Text Box 10"/>
          <p:cNvSpPr txBox="1">
            <a:spLocks noChangeArrowheads="1"/>
          </p:cNvSpPr>
          <p:nvPr/>
        </p:nvSpPr>
        <p:spPr bwMode="auto">
          <a:xfrm>
            <a:off x="5638800" y="3505200"/>
            <a:ext cx="914400" cy="430213"/>
          </a:xfrm>
          <a:prstGeom prst="rect">
            <a:avLst/>
          </a:prstGeom>
          <a:noFill/>
          <a:ln w="9525">
            <a:noFill/>
            <a:miter lim="800000"/>
            <a:headEnd/>
            <a:tailEnd/>
          </a:ln>
        </p:spPr>
        <p:txBody>
          <a:bodyPr>
            <a:spAutoFit/>
          </a:bodyPr>
          <a:lstStyle/>
          <a:p>
            <a:pPr>
              <a:spcBef>
                <a:spcPct val="50000"/>
              </a:spcBef>
            </a:pPr>
            <a:r>
              <a:rPr lang="en-US" sz="1100" b="1">
                <a:solidFill>
                  <a:srgbClr val="292929"/>
                </a:solidFill>
              </a:rPr>
              <a:t>Dallas/Fort Worth</a:t>
            </a:r>
          </a:p>
        </p:txBody>
      </p:sp>
      <p:sp>
        <p:nvSpPr>
          <p:cNvPr id="82951" name="Text Box 14"/>
          <p:cNvSpPr txBox="1">
            <a:spLocks noChangeArrowheads="1"/>
          </p:cNvSpPr>
          <p:nvPr/>
        </p:nvSpPr>
        <p:spPr bwMode="auto">
          <a:xfrm>
            <a:off x="4572000" y="4038600"/>
            <a:ext cx="914400" cy="276225"/>
          </a:xfrm>
          <a:prstGeom prst="rect">
            <a:avLst/>
          </a:prstGeom>
          <a:noFill/>
          <a:ln w="9525">
            <a:noFill/>
            <a:miter lim="800000"/>
            <a:headEnd/>
            <a:tailEnd/>
          </a:ln>
        </p:spPr>
        <p:txBody>
          <a:bodyPr>
            <a:spAutoFit/>
          </a:bodyPr>
          <a:lstStyle/>
          <a:p>
            <a:pPr algn="ctr">
              <a:spcBef>
                <a:spcPct val="50000"/>
              </a:spcBef>
            </a:pPr>
            <a:r>
              <a:rPr lang="en-US" sz="1200" b="1">
                <a:solidFill>
                  <a:srgbClr val="292929"/>
                </a:solidFill>
              </a:rPr>
              <a:t>Austin</a:t>
            </a:r>
          </a:p>
        </p:txBody>
      </p:sp>
      <p:sp>
        <p:nvSpPr>
          <p:cNvPr id="82952" name="Text Box 15"/>
          <p:cNvSpPr txBox="1">
            <a:spLocks noChangeArrowheads="1"/>
          </p:cNvSpPr>
          <p:nvPr/>
        </p:nvSpPr>
        <p:spPr bwMode="auto">
          <a:xfrm>
            <a:off x="5943600" y="4419600"/>
            <a:ext cx="914400" cy="261938"/>
          </a:xfrm>
          <a:prstGeom prst="rect">
            <a:avLst/>
          </a:prstGeom>
          <a:noFill/>
          <a:ln w="9525">
            <a:noFill/>
            <a:miter lim="800000"/>
            <a:headEnd/>
            <a:tailEnd/>
          </a:ln>
        </p:spPr>
        <p:txBody>
          <a:bodyPr>
            <a:spAutoFit/>
          </a:bodyPr>
          <a:lstStyle/>
          <a:p>
            <a:pPr algn="ctr">
              <a:spcBef>
                <a:spcPct val="50000"/>
              </a:spcBef>
            </a:pPr>
            <a:r>
              <a:rPr lang="en-US" sz="1100" b="1">
                <a:solidFill>
                  <a:srgbClr val="292929"/>
                </a:solidFill>
              </a:rPr>
              <a:t>Houston</a:t>
            </a:r>
          </a:p>
        </p:txBody>
      </p:sp>
      <p:sp>
        <p:nvSpPr>
          <p:cNvPr id="82953" name="Text Box 16"/>
          <p:cNvSpPr txBox="1">
            <a:spLocks noChangeArrowheads="1"/>
          </p:cNvSpPr>
          <p:nvPr/>
        </p:nvSpPr>
        <p:spPr bwMode="auto">
          <a:xfrm>
            <a:off x="4572000" y="4572000"/>
            <a:ext cx="1066800" cy="261938"/>
          </a:xfrm>
          <a:prstGeom prst="rect">
            <a:avLst/>
          </a:prstGeom>
          <a:noFill/>
          <a:ln w="9525">
            <a:noFill/>
            <a:miter lim="800000"/>
            <a:headEnd/>
            <a:tailEnd/>
          </a:ln>
        </p:spPr>
        <p:txBody>
          <a:bodyPr>
            <a:spAutoFit/>
          </a:bodyPr>
          <a:lstStyle/>
          <a:p>
            <a:pPr algn="ctr">
              <a:spcBef>
                <a:spcPct val="50000"/>
              </a:spcBef>
            </a:pPr>
            <a:r>
              <a:rPr lang="en-US" sz="1100" b="1">
                <a:solidFill>
                  <a:srgbClr val="292929"/>
                </a:solidFill>
              </a:rPr>
              <a:t>San Antonio</a:t>
            </a:r>
          </a:p>
        </p:txBody>
      </p:sp>
      <p:sp>
        <p:nvSpPr>
          <p:cNvPr id="82954" name="Oval 12"/>
          <p:cNvSpPr>
            <a:spLocks noChangeArrowheads="1"/>
          </p:cNvSpPr>
          <p:nvPr/>
        </p:nvSpPr>
        <p:spPr bwMode="auto">
          <a:xfrm>
            <a:off x="5257800" y="4191000"/>
            <a:ext cx="122238" cy="101600"/>
          </a:xfrm>
          <a:prstGeom prst="ellipse">
            <a:avLst/>
          </a:prstGeom>
          <a:solidFill>
            <a:srgbClr val="FF0000">
              <a:alpha val="74901"/>
            </a:srgbClr>
          </a:solidFill>
          <a:ln w="9525">
            <a:noFill/>
            <a:round/>
            <a:headEnd/>
            <a:tailEnd/>
          </a:ln>
        </p:spPr>
        <p:txBody>
          <a:bodyPr wrap="none" anchor="ctr"/>
          <a:lstStyle/>
          <a:p>
            <a:endParaRPr lang="en-US"/>
          </a:p>
        </p:txBody>
      </p:sp>
      <p:sp>
        <p:nvSpPr>
          <p:cNvPr id="82955" name="Oval 9"/>
          <p:cNvSpPr>
            <a:spLocks noChangeArrowheads="1"/>
          </p:cNvSpPr>
          <p:nvPr/>
        </p:nvSpPr>
        <p:spPr bwMode="auto">
          <a:xfrm>
            <a:off x="5486400" y="3733800"/>
            <a:ext cx="122238" cy="101600"/>
          </a:xfrm>
          <a:prstGeom prst="ellipse">
            <a:avLst/>
          </a:prstGeom>
          <a:solidFill>
            <a:srgbClr val="FF0000">
              <a:alpha val="74901"/>
            </a:srgbClr>
          </a:solidFill>
          <a:ln w="9525">
            <a:noFill/>
            <a:round/>
            <a:headEnd/>
            <a:tailEnd/>
          </a:ln>
        </p:spPr>
        <p:txBody>
          <a:bodyPr wrap="none" anchor="ctr"/>
          <a:lstStyle/>
          <a:p>
            <a:endParaRPr lang="en-US"/>
          </a:p>
        </p:txBody>
      </p:sp>
      <p:sp>
        <p:nvSpPr>
          <p:cNvPr id="82956" name="Oval 11"/>
          <p:cNvSpPr>
            <a:spLocks noChangeArrowheads="1"/>
          </p:cNvSpPr>
          <p:nvPr/>
        </p:nvSpPr>
        <p:spPr bwMode="auto">
          <a:xfrm>
            <a:off x="6096000" y="4343400"/>
            <a:ext cx="122238" cy="101600"/>
          </a:xfrm>
          <a:prstGeom prst="ellipse">
            <a:avLst/>
          </a:prstGeom>
          <a:solidFill>
            <a:srgbClr val="FF0000">
              <a:alpha val="74901"/>
            </a:srgbClr>
          </a:solidFill>
          <a:ln w="9525">
            <a:noFill/>
            <a:round/>
            <a:headEnd/>
            <a:tailEnd/>
          </a:ln>
        </p:spPr>
        <p:txBody>
          <a:bodyPr wrap="none" anchor="ctr"/>
          <a:lstStyle/>
          <a:p>
            <a:endParaRPr lang="en-US"/>
          </a:p>
        </p:txBody>
      </p:sp>
      <p:sp>
        <p:nvSpPr>
          <p:cNvPr id="82957" name="Oval 12"/>
          <p:cNvSpPr>
            <a:spLocks noChangeArrowheads="1"/>
          </p:cNvSpPr>
          <p:nvPr/>
        </p:nvSpPr>
        <p:spPr bwMode="auto">
          <a:xfrm>
            <a:off x="5029200" y="4495800"/>
            <a:ext cx="122238" cy="101600"/>
          </a:xfrm>
          <a:prstGeom prst="ellipse">
            <a:avLst/>
          </a:prstGeom>
          <a:solidFill>
            <a:srgbClr val="FF0000">
              <a:alpha val="74901"/>
            </a:srgbClr>
          </a:solidFill>
          <a:ln w="9525">
            <a:no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1794"/>
                                        </p:tgtEl>
                                        <p:attrNameLst>
                                          <p:attrName>style.visibility</p:attrName>
                                        </p:attrNameLst>
                                      </p:cBhvr>
                                      <p:to>
                                        <p:strVal val="visible"/>
                                      </p:to>
                                    </p:set>
                                    <p:animEffect transition="in" filter="fade">
                                      <p:cBhvr>
                                        <p:cTn id="7" dur="1000"/>
                                        <p:tgtEl>
                                          <p:spTgt spid="161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533400" y="1676400"/>
            <a:ext cx="5791200" cy="48006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0" y="0"/>
            <a:ext cx="9144000" cy="1143000"/>
            <a:chOff x="0" y="-96"/>
            <a:chExt cx="5760" cy="720"/>
          </a:xfrm>
        </p:grpSpPr>
        <p:sp>
          <p:nvSpPr>
            <p:cNvPr id="80936" name="Text Box 4"/>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TEXAS URBAN TRIANGLE</a:t>
              </a:r>
            </a:p>
          </p:txBody>
        </p:sp>
        <p:pic>
          <p:nvPicPr>
            <p:cNvPr id="80937" name="Picture 5"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
        <p:nvSpPr>
          <p:cNvPr id="80900" name="Text Box 6"/>
          <p:cNvSpPr txBox="1">
            <a:spLocks noChangeArrowheads="1"/>
          </p:cNvSpPr>
          <p:nvPr/>
        </p:nvSpPr>
        <p:spPr bwMode="auto">
          <a:xfrm>
            <a:off x="685800" y="1143000"/>
            <a:ext cx="2667000" cy="366713"/>
          </a:xfrm>
          <a:prstGeom prst="rect">
            <a:avLst/>
          </a:prstGeom>
          <a:noFill/>
          <a:ln w="9525">
            <a:noFill/>
            <a:miter lim="800000"/>
            <a:headEnd/>
            <a:tailEnd/>
          </a:ln>
        </p:spPr>
        <p:txBody>
          <a:bodyPr>
            <a:spAutoFit/>
          </a:bodyPr>
          <a:lstStyle/>
          <a:p>
            <a:pPr>
              <a:spcBef>
                <a:spcPct val="50000"/>
              </a:spcBef>
            </a:pPr>
            <a:r>
              <a:rPr lang="en-US">
                <a:solidFill>
                  <a:srgbClr val="4382C1"/>
                </a:solidFill>
                <a:latin typeface="Impact" pitchFamily="34" charset="0"/>
              </a:rPr>
              <a:t>Current Amtrak Routes </a:t>
            </a:r>
          </a:p>
        </p:txBody>
      </p:sp>
      <p:pic>
        <p:nvPicPr>
          <p:cNvPr id="80901" name="Picture 7"/>
          <p:cNvPicPr>
            <a:picLocks noChangeAspect="1" noChangeArrowheads="1"/>
          </p:cNvPicPr>
          <p:nvPr/>
        </p:nvPicPr>
        <p:blipFill>
          <a:blip r:embed="rId4"/>
          <a:srcRect l="4237" t="6158" r="1900" b="4263"/>
          <a:stretch>
            <a:fillRect/>
          </a:stretch>
        </p:blipFill>
        <p:spPr bwMode="auto">
          <a:xfrm>
            <a:off x="762000" y="1752600"/>
            <a:ext cx="5257800" cy="4621213"/>
          </a:xfrm>
          <a:prstGeom prst="rect">
            <a:avLst/>
          </a:prstGeom>
          <a:noFill/>
          <a:ln w="19050">
            <a:solidFill>
              <a:schemeClr val="tx1"/>
            </a:solidFill>
            <a:miter lim="800000"/>
            <a:headEnd/>
            <a:tailEnd/>
          </a:ln>
        </p:spPr>
      </p:pic>
      <p:graphicFrame>
        <p:nvGraphicFramePr>
          <p:cNvPr id="157704" name="Group 8"/>
          <p:cNvGraphicFramePr>
            <a:graphicFrameLocks noGrp="1"/>
          </p:cNvGraphicFramePr>
          <p:nvPr/>
        </p:nvGraphicFramePr>
        <p:xfrm>
          <a:off x="4114800" y="1295400"/>
          <a:ext cx="4800600" cy="1279842"/>
        </p:xfrm>
        <a:graphic>
          <a:graphicData uri="http://schemas.openxmlformats.org/drawingml/2006/table">
            <a:tbl>
              <a:tblPr/>
              <a:tblGrid>
                <a:gridCol w="990600"/>
                <a:gridCol w="1843088"/>
                <a:gridCol w="654050"/>
                <a:gridCol w="657225"/>
                <a:gridCol w="655637"/>
              </a:tblGrid>
              <a:tr h="2286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cs typeface="Arial" charset="0"/>
                        </a:rPr>
                        <a:t>Route</a:t>
                      </a:r>
                      <a:endParaRPr kumimoji="0" lang="en-US" sz="24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cs typeface="Arial" charset="0"/>
                        </a:rPr>
                        <a:t>Station</a:t>
                      </a:r>
                      <a:endParaRPr kumimoji="0" lang="en-US" sz="24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cs typeface="Arial" charset="0"/>
                        </a:rPr>
                        <a:t>FY95</a:t>
                      </a:r>
                      <a:endParaRPr kumimoji="0" lang="en-US" sz="24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cs typeface="Arial" charset="0"/>
                        </a:rPr>
                        <a:t>FY00</a:t>
                      </a:r>
                      <a:endParaRPr kumimoji="0" lang="en-US" sz="24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cs typeface="Arial" charset="0"/>
                        </a:rPr>
                        <a:t>FY04</a:t>
                      </a:r>
                      <a:endParaRPr kumimoji="0" lang="en-US" sz="24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r>
              <a:tr h="230188">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ea typeface="ＭＳ Ｐゴシック" pitchFamily="-112" charset="-128"/>
                          <a:cs typeface="Arial" charset="0"/>
                        </a:rPr>
                        <a:t>Texas Eagle</a:t>
                      </a:r>
                      <a:endPar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AA0"/>
                    </a:solid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ea typeface="ＭＳ Ｐゴシック" pitchFamily="-112" charset="-128"/>
                          <a:cs typeface="Arial" charset="0"/>
                        </a:rPr>
                        <a:t>San Antonio - Dallas</a:t>
                      </a:r>
                      <a:endPar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AA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ea typeface="ＭＳ Ｐゴシック" pitchFamily="-112" charset="-128"/>
                          <a:cs typeface="Arial" charset="0"/>
                        </a:rPr>
                        <a:t>80,617</a:t>
                      </a:r>
                      <a:endPar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AA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ea typeface="ＭＳ Ｐゴシック" pitchFamily="-112" charset="-128"/>
                          <a:cs typeface="Arial" charset="0"/>
                        </a:rPr>
                        <a:t>112,444</a:t>
                      </a:r>
                      <a:endPar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AA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ea typeface="ＭＳ Ｐゴシック" pitchFamily="-112" charset="-128"/>
                          <a:cs typeface="Arial" charset="0"/>
                        </a:rPr>
                        <a:t>138,978</a:t>
                      </a:r>
                      <a:endPar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AA0"/>
                    </a:solidFill>
                  </a:tcPr>
                </a:tc>
              </a:tr>
              <a:tr h="25717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ea typeface="ＭＳ Ｐゴシック" pitchFamily="-112" charset="-128"/>
                          <a:cs typeface="Arial" charset="0"/>
                        </a:rPr>
                        <a:t>Sunset Limited</a:t>
                      </a:r>
                      <a:endPar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AA0"/>
                    </a:solid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ea typeface="ＭＳ Ｐゴシック" pitchFamily="-112" charset="-128"/>
                          <a:cs typeface="Arial" charset="0"/>
                        </a:rPr>
                        <a:t>San Antonio- - Houston - Beaumont</a:t>
                      </a:r>
                      <a:endPar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AA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ea typeface="ＭＳ Ｐゴシック" pitchFamily="-112" charset="-128"/>
                          <a:cs typeface="Arial" charset="0"/>
                        </a:rPr>
                        <a:t>51,696</a:t>
                      </a:r>
                      <a:endPar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AA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ea typeface="ＭＳ Ｐゴシック" pitchFamily="-112" charset="-128"/>
                          <a:cs typeface="Arial" charset="0"/>
                        </a:rPr>
                        <a:t>35,055</a:t>
                      </a:r>
                      <a:endPar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AA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ea typeface="ＭＳ Ｐゴシック" pitchFamily="-112" charset="-128"/>
                          <a:cs typeface="Arial" charset="0"/>
                        </a:rPr>
                        <a:t>33,015</a:t>
                      </a:r>
                      <a:endPar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AA0"/>
                    </a:solidFill>
                  </a:tcPr>
                </a:tc>
              </a:tr>
              <a:tr h="26987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112" charset="-128"/>
                          <a:cs typeface="Arial" charset="0"/>
                        </a:rPr>
                        <a:t>TUT Total</a:t>
                      </a:r>
                      <a:endParaRPr kumimoji="0" lang="en-US" sz="20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ea typeface="ＭＳ Ｐゴシック" pitchFamily="-112" charset="-128"/>
                          <a:cs typeface="Arial" charset="0"/>
                        </a:rPr>
                        <a:t> </a:t>
                      </a:r>
                      <a:endParaRPr kumimoji="0" lang="en-US" sz="20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112" charset="-128"/>
                          <a:cs typeface="Arial" charset="0"/>
                        </a:rPr>
                        <a:t>132,313</a:t>
                      </a:r>
                      <a:endParaRPr kumimoji="0" lang="en-US" sz="20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112" charset="-128"/>
                          <a:cs typeface="Arial" charset="0"/>
                        </a:rPr>
                        <a:t>147,499</a:t>
                      </a:r>
                      <a:endParaRPr kumimoji="0" lang="en-US" sz="20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112" charset="-128"/>
                          <a:cs typeface="Arial" charset="0"/>
                        </a:rPr>
                        <a:t>171,993</a:t>
                      </a:r>
                      <a:endParaRPr kumimoji="0" lang="en-US" sz="20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r>
              <a:tr h="209550">
                <a:tc gridSpan="5">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ea typeface="ＭＳ Ｐゴシック" pitchFamily="-112" charset="-128"/>
                          <a:cs typeface="Arial" charset="0"/>
                        </a:rPr>
                        <a:t>Source:  Amtrak, Department of Government Affairs.</a:t>
                      </a:r>
                      <a:endPar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B46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7698"/>
                                        </p:tgtEl>
                                        <p:attrNameLst>
                                          <p:attrName>style.visibility</p:attrName>
                                        </p:attrNameLst>
                                      </p:cBhvr>
                                      <p:to>
                                        <p:strVal val="visible"/>
                                      </p:to>
                                    </p:set>
                                    <p:animEffect transition="in" filter="fade">
                                      <p:cBhvr>
                                        <p:cTn id="7" dur="1000"/>
                                        <p:tgtEl>
                                          <p:spTgt spid="157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990600" y="1066800"/>
            <a:ext cx="7239000" cy="54102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0" y="0"/>
            <a:ext cx="9144000" cy="1143000"/>
            <a:chOff x="0" y="-96"/>
            <a:chExt cx="5760" cy="720"/>
          </a:xfrm>
        </p:grpSpPr>
        <p:sp>
          <p:nvSpPr>
            <p:cNvPr id="83973" name="Text Box 4"/>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TEXAS URBAN TRIANGLE</a:t>
              </a:r>
            </a:p>
          </p:txBody>
        </p:sp>
        <p:pic>
          <p:nvPicPr>
            <p:cNvPr id="83974" name="Picture 5"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pic>
        <p:nvPicPr>
          <p:cNvPr id="83972" name="Picture 6" descr="texas%20and%20t-bone"/>
          <p:cNvPicPr>
            <a:picLocks noChangeAspect="1" noChangeArrowheads="1"/>
          </p:cNvPicPr>
          <p:nvPr/>
        </p:nvPicPr>
        <p:blipFill>
          <a:blip r:embed="rId4"/>
          <a:srcRect/>
          <a:stretch>
            <a:fillRect/>
          </a:stretch>
        </p:blipFill>
        <p:spPr bwMode="auto">
          <a:xfrm>
            <a:off x="1143000" y="1143000"/>
            <a:ext cx="7010400" cy="5229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fade">
                                      <p:cBhvr>
                                        <p:cTn id="7" dur="1000"/>
                                        <p:tgtEl>
                                          <p:spTgt spid="163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152400"/>
            <a:ext cx="9144000" cy="1143000"/>
            <a:chOff x="0" y="-96"/>
            <a:chExt cx="5760" cy="720"/>
          </a:xfrm>
        </p:grpSpPr>
        <p:sp>
          <p:nvSpPr>
            <p:cNvPr id="6151" name="Text Box 3"/>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dirty="0" smtClean="0">
                  <a:solidFill>
                    <a:srgbClr val="FFFFFF"/>
                  </a:solidFill>
                  <a:latin typeface="Perpetua Titling MT" pitchFamily="18" charset="0"/>
                </a:rPr>
                <a:t>RESEARCH TEAM -  </a:t>
              </a:r>
              <a:r>
                <a:rPr lang="en-US" b="1" dirty="0">
                  <a:solidFill>
                    <a:srgbClr val="FFFFFF"/>
                  </a:solidFill>
                  <a:latin typeface="Perpetua Titling MT" pitchFamily="18" charset="0"/>
                </a:rPr>
                <a:t>students</a:t>
              </a:r>
            </a:p>
          </p:txBody>
        </p:sp>
        <p:pic>
          <p:nvPicPr>
            <p:cNvPr id="6152" name="Picture 4" descr="tut_log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grpSp>
        <p:nvGrpSpPr>
          <p:cNvPr id="3" name="Group 5"/>
          <p:cNvGrpSpPr>
            <a:grpSpLocks/>
          </p:cNvGrpSpPr>
          <p:nvPr/>
        </p:nvGrpSpPr>
        <p:grpSpPr bwMode="auto">
          <a:xfrm>
            <a:off x="457200" y="1066800"/>
            <a:ext cx="8305800" cy="5410200"/>
            <a:chOff x="336" y="1056"/>
            <a:chExt cx="4944" cy="2304"/>
          </a:xfrm>
        </p:grpSpPr>
        <p:sp>
          <p:nvSpPr>
            <p:cNvPr id="6149" name="Rectangle 6"/>
            <p:cNvSpPr>
              <a:spLocks noChangeArrowheads="1"/>
            </p:cNvSpPr>
            <p:nvPr/>
          </p:nvSpPr>
          <p:spPr bwMode="auto">
            <a:xfrm>
              <a:off x="432" y="1056"/>
              <a:ext cx="4848" cy="2208"/>
            </a:xfrm>
            <a:prstGeom prst="rect">
              <a:avLst/>
            </a:prstGeom>
            <a:solidFill>
              <a:srgbClr val="EAEAEA"/>
            </a:solidFill>
            <a:ln w="9525">
              <a:noFill/>
              <a:miter lim="800000"/>
              <a:headEnd/>
              <a:tailEnd/>
            </a:ln>
          </p:spPr>
          <p:txBody>
            <a:bodyPr wrap="none" anchor="ctr"/>
            <a:lstStyle/>
            <a:p>
              <a:endParaRPr lang="en-US"/>
            </a:p>
          </p:txBody>
        </p:sp>
        <p:sp>
          <p:nvSpPr>
            <p:cNvPr id="6150" name="Rectangle 7"/>
            <p:cNvSpPr>
              <a:spLocks noChangeArrowheads="1"/>
            </p:cNvSpPr>
            <p:nvPr/>
          </p:nvSpPr>
          <p:spPr bwMode="auto">
            <a:xfrm>
              <a:off x="336" y="1152"/>
              <a:ext cx="4848" cy="2208"/>
            </a:xfrm>
            <a:prstGeom prst="rect">
              <a:avLst/>
            </a:prstGeom>
            <a:gradFill rotWithShape="1">
              <a:gsLst>
                <a:gs pos="0">
                  <a:srgbClr val="336699"/>
                </a:gs>
                <a:gs pos="100000">
                  <a:srgbClr val="6B90B5"/>
                </a:gs>
              </a:gsLst>
              <a:lin ang="5400000" scaled="1"/>
            </a:gradFill>
            <a:ln w="9525">
              <a:noFill/>
              <a:miter lim="800000"/>
              <a:headEnd/>
              <a:tailEnd/>
            </a:ln>
          </p:spPr>
          <p:txBody>
            <a:bodyPr wrap="none" anchor="ctr"/>
            <a:lstStyle/>
            <a:p>
              <a:endParaRPr lang="en-US"/>
            </a:p>
          </p:txBody>
        </p:sp>
      </p:grpSp>
      <p:sp>
        <p:nvSpPr>
          <p:cNvPr id="6148" name="Text Box 8"/>
          <p:cNvSpPr txBox="1">
            <a:spLocks noChangeArrowheads="1"/>
          </p:cNvSpPr>
          <p:nvPr/>
        </p:nvSpPr>
        <p:spPr bwMode="auto">
          <a:xfrm>
            <a:off x="609600" y="1371600"/>
            <a:ext cx="7924800" cy="4955203"/>
          </a:xfrm>
          <a:prstGeom prst="rect">
            <a:avLst/>
          </a:prstGeom>
          <a:noFill/>
          <a:ln w="9525">
            <a:noFill/>
            <a:miter lim="800000"/>
            <a:headEnd/>
            <a:tailEnd/>
          </a:ln>
        </p:spPr>
        <p:txBody>
          <a:bodyPr>
            <a:spAutoFit/>
          </a:bodyPr>
          <a:lstStyle/>
          <a:p>
            <a:pPr>
              <a:spcBef>
                <a:spcPct val="50000"/>
              </a:spcBef>
              <a:buSzPct val="150000"/>
              <a:tabLst>
                <a:tab pos="3886200" algn="l"/>
              </a:tabLst>
            </a:pPr>
            <a:r>
              <a:rPr lang="en-US" sz="1600" dirty="0">
                <a:solidFill>
                  <a:srgbClr val="FFFFFF"/>
                </a:solidFill>
                <a:latin typeface="Sylfaen" pitchFamily="18" charset="0"/>
              </a:rPr>
              <a:t>                    </a:t>
            </a:r>
            <a:r>
              <a:rPr lang="en-US" sz="1600" b="1" u="sng" dirty="0">
                <a:solidFill>
                  <a:srgbClr val="FFFFFF"/>
                </a:solidFill>
                <a:latin typeface="Sylfaen" pitchFamily="18" charset="0"/>
              </a:rPr>
              <a:t>Plan 662</a:t>
            </a:r>
            <a:r>
              <a:rPr lang="en-US" sz="1600" dirty="0">
                <a:solidFill>
                  <a:srgbClr val="FFFFFF"/>
                </a:solidFill>
                <a:latin typeface="Sylfaen" pitchFamily="18" charset="0"/>
              </a:rPr>
              <a:t>		       </a:t>
            </a:r>
            <a:r>
              <a:rPr lang="en-US" sz="1600" b="1" u="sng" dirty="0">
                <a:solidFill>
                  <a:srgbClr val="FFFFFF"/>
                </a:solidFill>
                <a:latin typeface="Sylfaen" pitchFamily="18" charset="0"/>
              </a:rPr>
              <a:t>Plan 675</a:t>
            </a:r>
          </a:p>
          <a:p>
            <a:pPr>
              <a:spcBef>
                <a:spcPct val="25000"/>
              </a:spcBef>
              <a:buSzPct val="150000"/>
              <a:tabLst>
                <a:tab pos="3886200" algn="l"/>
              </a:tabLst>
            </a:pPr>
            <a:endParaRPr lang="en-US" sz="1600" dirty="0">
              <a:solidFill>
                <a:schemeClr val="bg1"/>
              </a:solidFill>
              <a:latin typeface="Sylfaen" pitchFamily="18" charset="0"/>
            </a:endParaRPr>
          </a:p>
          <a:p>
            <a:pPr>
              <a:spcBef>
                <a:spcPct val="25000"/>
              </a:spcBef>
              <a:buSzPct val="150000"/>
              <a:tabLst>
                <a:tab pos="3886200" algn="l"/>
              </a:tabLst>
            </a:pPr>
            <a:r>
              <a:rPr lang="en-US" sz="1600" dirty="0">
                <a:solidFill>
                  <a:schemeClr val="bg1"/>
                </a:solidFill>
                <a:latin typeface="Sylfaen" pitchFamily="18" charset="0"/>
              </a:rPr>
              <a:t>Ernest </a:t>
            </a:r>
            <a:r>
              <a:rPr lang="en-US" sz="1600" dirty="0" err="1">
                <a:solidFill>
                  <a:schemeClr val="bg1"/>
                </a:solidFill>
                <a:latin typeface="Sylfaen" pitchFamily="18" charset="0"/>
              </a:rPr>
              <a:t>Nortey</a:t>
            </a:r>
            <a:r>
              <a:rPr lang="en-US" sz="1600" dirty="0">
                <a:solidFill>
                  <a:schemeClr val="bg1"/>
                </a:solidFill>
                <a:latin typeface="Sylfaen" pitchFamily="18" charset="0"/>
              </a:rPr>
              <a:t> – Urban Planning 	Brent Bassett – Civil Engineering</a:t>
            </a:r>
          </a:p>
          <a:p>
            <a:pPr>
              <a:spcBef>
                <a:spcPct val="25000"/>
              </a:spcBef>
              <a:buSzPct val="150000"/>
              <a:tabLst>
                <a:tab pos="3886200" algn="l"/>
              </a:tabLst>
            </a:pPr>
            <a:r>
              <a:rPr lang="en-US" sz="1600" dirty="0">
                <a:solidFill>
                  <a:schemeClr val="bg1"/>
                </a:solidFill>
                <a:latin typeface="Sylfaen" pitchFamily="18" charset="0"/>
              </a:rPr>
              <a:t>Jacob Browning – Urban Planning 	Cameron </a:t>
            </a:r>
            <a:r>
              <a:rPr lang="en-US" sz="1600" dirty="0" err="1">
                <a:solidFill>
                  <a:schemeClr val="bg1"/>
                </a:solidFill>
                <a:latin typeface="Sylfaen" pitchFamily="18" charset="0"/>
              </a:rPr>
              <a:t>Muhic</a:t>
            </a:r>
            <a:r>
              <a:rPr lang="en-US" sz="1600" dirty="0">
                <a:solidFill>
                  <a:schemeClr val="bg1"/>
                </a:solidFill>
                <a:latin typeface="Sylfaen" pitchFamily="18" charset="0"/>
              </a:rPr>
              <a:t> – Urban Planning	</a:t>
            </a:r>
          </a:p>
          <a:p>
            <a:pPr>
              <a:spcBef>
                <a:spcPct val="25000"/>
              </a:spcBef>
              <a:buSzPct val="150000"/>
              <a:tabLst>
                <a:tab pos="3886200" algn="l"/>
              </a:tabLst>
            </a:pPr>
            <a:r>
              <a:rPr lang="en-US" sz="1600" dirty="0">
                <a:solidFill>
                  <a:schemeClr val="bg1"/>
                </a:solidFill>
                <a:latin typeface="Sylfaen" pitchFamily="18" charset="0"/>
              </a:rPr>
              <a:t>Jennifer </a:t>
            </a:r>
            <a:r>
              <a:rPr lang="en-US" sz="1600" dirty="0" err="1">
                <a:solidFill>
                  <a:schemeClr val="bg1"/>
                </a:solidFill>
                <a:latin typeface="Sylfaen" pitchFamily="18" charset="0"/>
              </a:rPr>
              <a:t>Opon</a:t>
            </a:r>
            <a:r>
              <a:rPr lang="en-US" sz="1600" dirty="0">
                <a:solidFill>
                  <a:schemeClr val="bg1"/>
                </a:solidFill>
                <a:latin typeface="Sylfaen" pitchFamily="18" charset="0"/>
              </a:rPr>
              <a:t> – Urban Planning 	Chris </a:t>
            </a:r>
            <a:r>
              <a:rPr lang="en-US" sz="1600" dirty="0" err="1">
                <a:solidFill>
                  <a:schemeClr val="bg1"/>
                </a:solidFill>
                <a:latin typeface="Sylfaen" pitchFamily="18" charset="0"/>
              </a:rPr>
              <a:t>Wynveen</a:t>
            </a:r>
            <a:r>
              <a:rPr lang="en-US" sz="1600" dirty="0">
                <a:solidFill>
                  <a:schemeClr val="bg1"/>
                </a:solidFill>
                <a:latin typeface="Sylfaen" pitchFamily="18" charset="0"/>
              </a:rPr>
              <a:t> – Rec., Parks &amp; Tourism</a:t>
            </a:r>
          </a:p>
          <a:p>
            <a:pPr>
              <a:spcBef>
                <a:spcPct val="25000"/>
              </a:spcBef>
              <a:buSzPct val="150000"/>
              <a:tabLst>
                <a:tab pos="3886200" algn="l"/>
              </a:tabLst>
            </a:pPr>
            <a:r>
              <a:rPr lang="en-US" sz="1600" dirty="0" err="1">
                <a:solidFill>
                  <a:schemeClr val="bg1"/>
                </a:solidFill>
                <a:latin typeface="Sylfaen" pitchFamily="18" charset="0"/>
              </a:rPr>
              <a:t>Juton</a:t>
            </a:r>
            <a:r>
              <a:rPr lang="en-US" sz="1600" dirty="0">
                <a:solidFill>
                  <a:schemeClr val="bg1"/>
                </a:solidFill>
                <a:latin typeface="Sylfaen" pitchFamily="18" charset="0"/>
              </a:rPr>
              <a:t> </a:t>
            </a:r>
            <a:r>
              <a:rPr lang="en-US" sz="1600" dirty="0" err="1">
                <a:solidFill>
                  <a:schemeClr val="bg1"/>
                </a:solidFill>
                <a:latin typeface="Sylfaen" pitchFamily="18" charset="0"/>
              </a:rPr>
              <a:t>Hortsman</a:t>
            </a:r>
            <a:r>
              <a:rPr lang="en-US" sz="1600" dirty="0">
                <a:solidFill>
                  <a:schemeClr val="bg1"/>
                </a:solidFill>
                <a:latin typeface="Sylfaen" pitchFamily="18" charset="0"/>
              </a:rPr>
              <a:t> – Urban Planning 	</a:t>
            </a:r>
            <a:r>
              <a:rPr lang="en-US" sz="1600" dirty="0" err="1">
                <a:solidFill>
                  <a:schemeClr val="bg1"/>
                </a:solidFill>
                <a:latin typeface="Sylfaen" pitchFamily="18" charset="0"/>
              </a:rPr>
              <a:t>Cristin</a:t>
            </a:r>
            <a:r>
              <a:rPr lang="en-US" sz="1600" dirty="0">
                <a:solidFill>
                  <a:schemeClr val="bg1"/>
                </a:solidFill>
                <a:latin typeface="Sylfaen" pitchFamily="18" charset="0"/>
              </a:rPr>
              <a:t> Burton – Urban Planning</a:t>
            </a:r>
          </a:p>
          <a:p>
            <a:pPr>
              <a:spcBef>
                <a:spcPct val="25000"/>
              </a:spcBef>
              <a:buSzPct val="150000"/>
              <a:tabLst>
                <a:tab pos="3886200" algn="l"/>
              </a:tabLst>
            </a:pPr>
            <a:r>
              <a:rPr lang="en-US" sz="1600" dirty="0">
                <a:solidFill>
                  <a:schemeClr val="bg1"/>
                </a:solidFill>
                <a:latin typeface="Sylfaen" pitchFamily="18" charset="0"/>
              </a:rPr>
              <a:t>Leslie Lutz – Urban Planning 	Joe </a:t>
            </a:r>
            <a:r>
              <a:rPr lang="en-US" sz="1600" dirty="0" err="1">
                <a:solidFill>
                  <a:schemeClr val="bg1"/>
                </a:solidFill>
                <a:latin typeface="Sylfaen" pitchFamily="18" charset="0"/>
              </a:rPr>
              <a:t>Seitzer</a:t>
            </a:r>
            <a:r>
              <a:rPr lang="en-US" sz="1600" dirty="0">
                <a:solidFill>
                  <a:schemeClr val="bg1"/>
                </a:solidFill>
                <a:latin typeface="Sylfaen" pitchFamily="18" charset="0"/>
              </a:rPr>
              <a:t> – Architecture</a:t>
            </a:r>
          </a:p>
          <a:p>
            <a:pPr>
              <a:spcBef>
                <a:spcPct val="25000"/>
              </a:spcBef>
              <a:buSzPct val="150000"/>
              <a:tabLst>
                <a:tab pos="3886200" algn="l"/>
              </a:tabLst>
            </a:pPr>
            <a:r>
              <a:rPr lang="en-US" sz="1600" dirty="0">
                <a:solidFill>
                  <a:schemeClr val="bg1"/>
                </a:solidFill>
                <a:latin typeface="Sylfaen" pitchFamily="18" charset="0"/>
              </a:rPr>
              <a:t>Luis Estevez – Urban Planning 	</a:t>
            </a:r>
            <a:r>
              <a:rPr lang="en-US" sz="1600" dirty="0" err="1">
                <a:solidFill>
                  <a:schemeClr val="bg1"/>
                </a:solidFill>
                <a:latin typeface="Sylfaen" pitchFamily="18" charset="0"/>
              </a:rPr>
              <a:t>Munmun</a:t>
            </a:r>
            <a:r>
              <a:rPr lang="en-US" sz="1600" dirty="0">
                <a:solidFill>
                  <a:schemeClr val="bg1"/>
                </a:solidFill>
                <a:latin typeface="Sylfaen" pitchFamily="18" charset="0"/>
              </a:rPr>
              <a:t> </a:t>
            </a:r>
            <a:r>
              <a:rPr lang="en-US" sz="1600" dirty="0" err="1">
                <a:solidFill>
                  <a:schemeClr val="bg1"/>
                </a:solidFill>
                <a:latin typeface="Sylfaen" pitchFamily="18" charset="0"/>
              </a:rPr>
              <a:t>Parmar</a:t>
            </a:r>
            <a:r>
              <a:rPr lang="en-US" sz="1600" dirty="0">
                <a:solidFill>
                  <a:schemeClr val="bg1"/>
                </a:solidFill>
                <a:latin typeface="Sylfaen" pitchFamily="18" charset="0"/>
              </a:rPr>
              <a:t> – Urban Planning</a:t>
            </a:r>
          </a:p>
          <a:p>
            <a:pPr>
              <a:spcBef>
                <a:spcPct val="25000"/>
              </a:spcBef>
              <a:buSzPct val="150000"/>
              <a:tabLst>
                <a:tab pos="3886200" algn="l"/>
              </a:tabLst>
            </a:pPr>
            <a:r>
              <a:rPr lang="en-US" sz="1600" dirty="0">
                <a:solidFill>
                  <a:schemeClr val="bg1"/>
                </a:solidFill>
                <a:latin typeface="Sylfaen" pitchFamily="18" charset="0"/>
              </a:rPr>
              <a:t>Matthew </a:t>
            </a:r>
            <a:r>
              <a:rPr lang="en-US" sz="1600" dirty="0" err="1">
                <a:solidFill>
                  <a:schemeClr val="bg1"/>
                </a:solidFill>
                <a:latin typeface="Sylfaen" pitchFamily="18" charset="0"/>
              </a:rPr>
              <a:t>Hilgemeier</a:t>
            </a:r>
            <a:r>
              <a:rPr lang="en-US" sz="1600" dirty="0">
                <a:solidFill>
                  <a:schemeClr val="bg1"/>
                </a:solidFill>
                <a:latin typeface="Sylfaen" pitchFamily="18" charset="0"/>
              </a:rPr>
              <a:t> – Urban Planning 	</a:t>
            </a:r>
            <a:r>
              <a:rPr lang="en-US" sz="1600" dirty="0" err="1">
                <a:solidFill>
                  <a:schemeClr val="bg1"/>
                </a:solidFill>
                <a:latin typeface="Sylfaen" pitchFamily="18" charset="0"/>
              </a:rPr>
              <a:t>Neethi</a:t>
            </a:r>
            <a:r>
              <a:rPr lang="en-US" sz="1600" dirty="0">
                <a:solidFill>
                  <a:schemeClr val="bg1"/>
                </a:solidFill>
                <a:latin typeface="Sylfaen" pitchFamily="18" charset="0"/>
              </a:rPr>
              <a:t> </a:t>
            </a:r>
            <a:r>
              <a:rPr lang="en-US" sz="1600" dirty="0" err="1">
                <a:solidFill>
                  <a:schemeClr val="bg1"/>
                </a:solidFill>
                <a:latin typeface="Sylfaen" pitchFamily="18" charset="0"/>
              </a:rPr>
              <a:t>Rajagopalan</a:t>
            </a:r>
            <a:r>
              <a:rPr lang="en-US" sz="1600" dirty="0">
                <a:solidFill>
                  <a:schemeClr val="bg1"/>
                </a:solidFill>
                <a:latin typeface="Sylfaen" pitchFamily="18" charset="0"/>
              </a:rPr>
              <a:t> – Civil Engineering</a:t>
            </a:r>
          </a:p>
          <a:p>
            <a:pPr>
              <a:spcBef>
                <a:spcPct val="25000"/>
              </a:spcBef>
              <a:buSzPct val="150000"/>
              <a:tabLst>
                <a:tab pos="3886200" algn="l"/>
              </a:tabLst>
            </a:pPr>
            <a:r>
              <a:rPr lang="en-US" sz="1600" dirty="0">
                <a:solidFill>
                  <a:schemeClr val="bg1"/>
                </a:solidFill>
                <a:latin typeface="Sylfaen" pitchFamily="18" charset="0"/>
              </a:rPr>
              <a:t>Michelle </a:t>
            </a:r>
            <a:r>
              <a:rPr lang="en-US" sz="1600" dirty="0" err="1">
                <a:solidFill>
                  <a:schemeClr val="bg1"/>
                </a:solidFill>
                <a:latin typeface="Sylfaen" pitchFamily="18" charset="0"/>
              </a:rPr>
              <a:t>Audenaert</a:t>
            </a:r>
            <a:r>
              <a:rPr lang="en-US" sz="1600" dirty="0">
                <a:solidFill>
                  <a:schemeClr val="bg1"/>
                </a:solidFill>
                <a:latin typeface="Sylfaen" pitchFamily="18" charset="0"/>
              </a:rPr>
              <a:t> – Urban Planning 	</a:t>
            </a:r>
            <a:r>
              <a:rPr lang="en-US" sz="1600" dirty="0" err="1">
                <a:solidFill>
                  <a:schemeClr val="bg1"/>
                </a:solidFill>
                <a:latin typeface="Sylfaen" pitchFamily="18" charset="0"/>
              </a:rPr>
              <a:t>Omkar</a:t>
            </a:r>
            <a:r>
              <a:rPr lang="en-US" sz="1600" dirty="0">
                <a:solidFill>
                  <a:schemeClr val="bg1"/>
                </a:solidFill>
                <a:latin typeface="Sylfaen" pitchFamily="18" charset="0"/>
              </a:rPr>
              <a:t> Gupta – Urban Planning</a:t>
            </a:r>
          </a:p>
          <a:p>
            <a:pPr>
              <a:spcBef>
                <a:spcPct val="25000"/>
              </a:spcBef>
              <a:buSzPct val="150000"/>
              <a:tabLst>
                <a:tab pos="3886200" algn="l"/>
              </a:tabLst>
            </a:pPr>
            <a:r>
              <a:rPr lang="en-US" sz="1600" dirty="0" err="1">
                <a:solidFill>
                  <a:schemeClr val="bg1"/>
                </a:solidFill>
                <a:latin typeface="Sylfaen" pitchFamily="18" charset="0"/>
              </a:rPr>
              <a:t>Shelanski</a:t>
            </a:r>
            <a:r>
              <a:rPr lang="en-US" sz="1600" dirty="0">
                <a:solidFill>
                  <a:schemeClr val="bg1"/>
                </a:solidFill>
                <a:latin typeface="Sylfaen" pitchFamily="18" charset="0"/>
              </a:rPr>
              <a:t> White – Urban Planning 	Pamela </a:t>
            </a:r>
            <a:r>
              <a:rPr lang="en-US" sz="1600" dirty="0" err="1">
                <a:solidFill>
                  <a:schemeClr val="bg1"/>
                </a:solidFill>
                <a:latin typeface="Sylfaen" pitchFamily="18" charset="0"/>
              </a:rPr>
              <a:t>Hile</a:t>
            </a:r>
            <a:r>
              <a:rPr lang="en-US" sz="1600" dirty="0">
                <a:solidFill>
                  <a:schemeClr val="bg1"/>
                </a:solidFill>
                <a:latin typeface="Sylfaen" pitchFamily="18" charset="0"/>
              </a:rPr>
              <a:t> Chen – Architecture</a:t>
            </a:r>
          </a:p>
          <a:p>
            <a:pPr>
              <a:spcBef>
                <a:spcPct val="25000"/>
              </a:spcBef>
              <a:buSzPct val="150000"/>
              <a:tabLst>
                <a:tab pos="3886200" algn="l"/>
              </a:tabLst>
            </a:pPr>
            <a:r>
              <a:rPr lang="en-US" sz="1600" dirty="0">
                <a:solidFill>
                  <a:schemeClr val="bg1"/>
                </a:solidFill>
                <a:latin typeface="Sylfaen" pitchFamily="18" charset="0"/>
              </a:rPr>
              <a:t>Tamara Palma – Urban Planning 	Sheena </a:t>
            </a:r>
            <a:r>
              <a:rPr lang="en-US" sz="1600" dirty="0" err="1">
                <a:solidFill>
                  <a:schemeClr val="bg1"/>
                </a:solidFill>
                <a:latin typeface="Sylfaen" pitchFamily="18" charset="0"/>
              </a:rPr>
              <a:t>Arora</a:t>
            </a:r>
            <a:r>
              <a:rPr lang="en-US" sz="1600" dirty="0">
                <a:solidFill>
                  <a:schemeClr val="bg1"/>
                </a:solidFill>
                <a:latin typeface="Sylfaen" pitchFamily="18" charset="0"/>
              </a:rPr>
              <a:t> – Landscape Architecture</a:t>
            </a:r>
          </a:p>
          <a:p>
            <a:pPr>
              <a:spcBef>
                <a:spcPct val="25000"/>
              </a:spcBef>
              <a:buSzPct val="150000"/>
              <a:tabLst>
                <a:tab pos="3886200" algn="l"/>
              </a:tabLst>
            </a:pPr>
            <a:r>
              <a:rPr lang="en-US" sz="1600" dirty="0">
                <a:solidFill>
                  <a:schemeClr val="bg1"/>
                </a:solidFill>
                <a:latin typeface="Sylfaen" pitchFamily="18" charset="0"/>
              </a:rPr>
              <a:t>Tony Topping – Urban Planning 	</a:t>
            </a:r>
            <a:r>
              <a:rPr lang="en-US" sz="1600" dirty="0" err="1">
                <a:solidFill>
                  <a:schemeClr val="bg1"/>
                </a:solidFill>
                <a:latin typeface="Sylfaen" pitchFamily="18" charset="0"/>
              </a:rPr>
              <a:t>Subrity</a:t>
            </a:r>
            <a:r>
              <a:rPr lang="en-US" sz="1600" dirty="0">
                <a:solidFill>
                  <a:schemeClr val="bg1"/>
                </a:solidFill>
                <a:latin typeface="Sylfaen" pitchFamily="18" charset="0"/>
              </a:rPr>
              <a:t> </a:t>
            </a:r>
            <a:r>
              <a:rPr lang="en-US" sz="1600" dirty="0" err="1">
                <a:solidFill>
                  <a:schemeClr val="bg1"/>
                </a:solidFill>
                <a:latin typeface="Sylfaen" pitchFamily="18" charset="0"/>
              </a:rPr>
              <a:t>Rajbhandari</a:t>
            </a:r>
            <a:r>
              <a:rPr lang="en-US" sz="1600" dirty="0">
                <a:solidFill>
                  <a:schemeClr val="bg1"/>
                </a:solidFill>
                <a:latin typeface="Sylfaen" pitchFamily="18" charset="0"/>
              </a:rPr>
              <a:t> – Urban Planning</a:t>
            </a:r>
            <a:endParaRPr lang="en-US" sz="1600" dirty="0" smtClean="0">
              <a:solidFill>
                <a:schemeClr val="bg1"/>
              </a:solidFill>
              <a:latin typeface="Sylfaen" pitchFamily="18" charset="0"/>
            </a:endParaRPr>
          </a:p>
          <a:p>
            <a:pPr>
              <a:spcBef>
                <a:spcPct val="25000"/>
              </a:spcBef>
              <a:buSzPct val="150000"/>
              <a:tabLst>
                <a:tab pos="3886200" algn="l"/>
              </a:tabLst>
            </a:pPr>
            <a:r>
              <a:rPr lang="en-US" sz="1600" dirty="0" err="1" smtClean="0">
                <a:solidFill>
                  <a:srgbClr val="FFFFFF"/>
                </a:solidFill>
                <a:latin typeface="Sylfaen" pitchFamily="18" charset="0"/>
              </a:rPr>
              <a:t>Xiaoyu</a:t>
            </a:r>
            <a:r>
              <a:rPr lang="en-US" sz="1600" dirty="0" smtClean="0">
                <a:solidFill>
                  <a:srgbClr val="FFFFFF"/>
                </a:solidFill>
                <a:latin typeface="Sylfaen" pitchFamily="18" charset="0"/>
              </a:rPr>
              <a:t> Zhang – Urban Planning</a:t>
            </a:r>
          </a:p>
          <a:p>
            <a:pPr>
              <a:spcBef>
                <a:spcPct val="25000"/>
              </a:spcBef>
              <a:buSzPct val="150000"/>
              <a:tabLst>
                <a:tab pos="3886200" algn="l"/>
              </a:tabLst>
            </a:pPr>
            <a:endParaRPr lang="en-US" sz="1600" dirty="0" smtClean="0">
              <a:solidFill>
                <a:srgbClr val="FFFFFF"/>
              </a:solidFill>
              <a:latin typeface="Sylfaen" pitchFamily="18" charset="0"/>
            </a:endParaRPr>
          </a:p>
          <a:p>
            <a:pPr>
              <a:spcBef>
                <a:spcPct val="25000"/>
              </a:spcBef>
              <a:buSzPct val="150000"/>
              <a:tabLst>
                <a:tab pos="3886200" algn="l"/>
              </a:tabLst>
            </a:pPr>
            <a:r>
              <a:rPr lang="en-US" sz="1600" b="1" dirty="0">
                <a:solidFill>
                  <a:srgbClr val="FFFFFF"/>
                </a:solidFill>
                <a:latin typeface="Sylfaen" pitchFamily="18" charset="0"/>
              </a:rPr>
              <a:t>   </a:t>
            </a:r>
            <a:r>
              <a:rPr lang="en-US" sz="1600" b="1" dirty="0" smtClean="0">
                <a:solidFill>
                  <a:srgbClr val="FFFFFF"/>
                </a:solidFill>
                <a:latin typeface="Sylfaen" pitchFamily="18" charset="0"/>
              </a:rPr>
              <a:t>  Professor </a:t>
            </a:r>
            <a:r>
              <a:rPr lang="en-US" sz="1600" b="1" dirty="0">
                <a:solidFill>
                  <a:srgbClr val="FFFFFF"/>
                </a:solidFill>
                <a:latin typeface="Sylfaen" pitchFamily="18" charset="0"/>
              </a:rPr>
              <a:t>Elise Bright</a:t>
            </a:r>
            <a:r>
              <a:rPr lang="en-US" sz="1600" dirty="0">
                <a:solidFill>
                  <a:srgbClr val="FFFFFF"/>
                </a:solidFill>
                <a:latin typeface="Sylfaen" pitchFamily="18" charset="0"/>
              </a:rPr>
              <a:t>	  </a:t>
            </a:r>
            <a:r>
              <a:rPr lang="en-US" sz="1600" dirty="0" smtClean="0">
                <a:solidFill>
                  <a:srgbClr val="FFFFFF"/>
                </a:solidFill>
                <a:latin typeface="Sylfaen" pitchFamily="18" charset="0"/>
              </a:rPr>
              <a:t>   </a:t>
            </a:r>
            <a:r>
              <a:rPr lang="en-US" sz="1600" b="1" dirty="0" smtClean="0">
                <a:solidFill>
                  <a:srgbClr val="FFFFFF"/>
                </a:solidFill>
                <a:latin typeface="Sylfaen" pitchFamily="18" charset="0"/>
              </a:rPr>
              <a:t>Professor </a:t>
            </a:r>
            <a:r>
              <a:rPr lang="en-US" sz="1600" b="1" dirty="0">
                <a:solidFill>
                  <a:srgbClr val="FFFFFF"/>
                </a:solidFill>
                <a:latin typeface="Sylfaen" pitchFamily="18" charset="0"/>
              </a:rPr>
              <a:t>Michael Neuman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3048000" y="1066800"/>
            <a:ext cx="5257800" cy="55626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0" y="0"/>
            <a:ext cx="9144000" cy="1143000"/>
            <a:chOff x="0" y="-96"/>
            <a:chExt cx="5760" cy="720"/>
          </a:xfrm>
        </p:grpSpPr>
        <p:sp>
          <p:nvSpPr>
            <p:cNvPr id="86022" name="Text Box 4"/>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TEXAS URBAN TRIANGLE</a:t>
              </a:r>
            </a:p>
          </p:txBody>
        </p:sp>
        <p:pic>
          <p:nvPicPr>
            <p:cNvPr id="86023" name="Picture 5"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
        <p:nvSpPr>
          <p:cNvPr id="86020" name="Text Box 6"/>
          <p:cNvSpPr txBox="1">
            <a:spLocks noChangeArrowheads="1"/>
          </p:cNvSpPr>
          <p:nvPr/>
        </p:nvSpPr>
        <p:spPr bwMode="auto">
          <a:xfrm>
            <a:off x="228600" y="1066800"/>
            <a:ext cx="2667000" cy="1200329"/>
          </a:xfrm>
          <a:prstGeom prst="rect">
            <a:avLst/>
          </a:prstGeom>
          <a:noFill/>
          <a:ln w="9525">
            <a:noFill/>
            <a:miter lim="800000"/>
            <a:headEnd/>
            <a:tailEnd/>
          </a:ln>
        </p:spPr>
        <p:txBody>
          <a:bodyPr>
            <a:spAutoFit/>
          </a:bodyPr>
          <a:lstStyle/>
          <a:p>
            <a:pPr>
              <a:spcBef>
                <a:spcPct val="50000"/>
              </a:spcBef>
            </a:pPr>
            <a:r>
              <a:rPr lang="it-IT" dirty="0">
                <a:solidFill>
                  <a:srgbClr val="4382C1"/>
                </a:solidFill>
                <a:latin typeface="Impact" pitchFamily="34" charset="0"/>
              </a:rPr>
              <a:t>Austin </a:t>
            </a:r>
            <a:r>
              <a:rPr lang="it-IT" dirty="0" err="1">
                <a:solidFill>
                  <a:srgbClr val="4382C1"/>
                </a:solidFill>
                <a:latin typeface="Impact" pitchFamily="34" charset="0"/>
              </a:rPr>
              <a:t>–</a:t>
            </a:r>
            <a:r>
              <a:rPr lang="it-IT" dirty="0">
                <a:solidFill>
                  <a:srgbClr val="4382C1"/>
                </a:solidFill>
                <a:latin typeface="Impact" pitchFamily="34" charset="0"/>
              </a:rPr>
              <a:t> San Antonio</a:t>
            </a:r>
            <a:r>
              <a:rPr lang="it-IT" dirty="0" smtClean="0">
                <a:solidFill>
                  <a:srgbClr val="4382C1"/>
                </a:solidFill>
                <a:latin typeface="Impact" pitchFamily="34" charset="0"/>
              </a:rPr>
              <a:t> </a:t>
            </a:r>
          </a:p>
          <a:p>
            <a:pPr>
              <a:spcBef>
                <a:spcPct val="50000"/>
              </a:spcBef>
            </a:pPr>
            <a:r>
              <a:rPr lang="it-IT" dirty="0" err="1" smtClean="0">
                <a:solidFill>
                  <a:srgbClr val="4382C1"/>
                </a:solidFill>
                <a:latin typeface="Impact" pitchFamily="34" charset="0"/>
              </a:rPr>
              <a:t>Commuter</a:t>
            </a:r>
            <a:r>
              <a:rPr lang="it-IT" dirty="0" smtClean="0">
                <a:solidFill>
                  <a:srgbClr val="4382C1"/>
                </a:solidFill>
                <a:latin typeface="Impact" pitchFamily="34" charset="0"/>
              </a:rPr>
              <a:t> </a:t>
            </a:r>
            <a:r>
              <a:rPr lang="it-IT" dirty="0" err="1">
                <a:solidFill>
                  <a:srgbClr val="4382C1"/>
                </a:solidFill>
                <a:latin typeface="Impact" pitchFamily="34" charset="0"/>
              </a:rPr>
              <a:t>Rail</a:t>
            </a:r>
            <a:r>
              <a:rPr lang="it-IT" dirty="0" smtClean="0">
                <a:solidFill>
                  <a:srgbClr val="4382C1"/>
                </a:solidFill>
                <a:latin typeface="Impact" pitchFamily="34" charset="0"/>
              </a:rPr>
              <a:t> </a:t>
            </a:r>
          </a:p>
          <a:p>
            <a:pPr>
              <a:spcBef>
                <a:spcPct val="50000"/>
              </a:spcBef>
            </a:pPr>
            <a:r>
              <a:rPr lang="it-IT" dirty="0" err="1" smtClean="0">
                <a:solidFill>
                  <a:srgbClr val="4382C1"/>
                </a:solidFill>
                <a:latin typeface="Impact" pitchFamily="34" charset="0"/>
              </a:rPr>
              <a:t>Corridor</a:t>
            </a:r>
            <a:r>
              <a:rPr lang="it-IT" dirty="0" smtClean="0">
                <a:solidFill>
                  <a:srgbClr val="4382C1"/>
                </a:solidFill>
                <a:latin typeface="Impact" pitchFamily="34" charset="0"/>
              </a:rPr>
              <a:t> </a:t>
            </a:r>
            <a:r>
              <a:rPr lang="it-IT" dirty="0" err="1" smtClean="0">
                <a:solidFill>
                  <a:srgbClr val="4382C1"/>
                </a:solidFill>
                <a:latin typeface="Impact" pitchFamily="34" charset="0"/>
              </a:rPr>
              <a:t>Plan</a:t>
            </a:r>
            <a:r>
              <a:rPr lang="it-IT" dirty="0" smtClean="0">
                <a:solidFill>
                  <a:srgbClr val="4382C1"/>
                </a:solidFill>
                <a:latin typeface="Impact" pitchFamily="34" charset="0"/>
              </a:rPr>
              <a:t>, 2005</a:t>
            </a:r>
            <a:endParaRPr lang="en-US" dirty="0">
              <a:solidFill>
                <a:srgbClr val="4382C1"/>
              </a:solidFill>
              <a:latin typeface="Impact" pitchFamily="34" charset="0"/>
            </a:endParaRPr>
          </a:p>
        </p:txBody>
      </p:sp>
      <p:pic>
        <p:nvPicPr>
          <p:cNvPr id="86021" name="Picture 7"/>
          <p:cNvPicPr>
            <a:picLocks noChangeAspect="1" noChangeArrowheads="1"/>
          </p:cNvPicPr>
          <p:nvPr/>
        </p:nvPicPr>
        <p:blipFill>
          <a:blip r:embed="rId4"/>
          <a:srcRect l="7184" t="8643" r="13799" b="2469"/>
          <a:stretch>
            <a:fillRect/>
          </a:stretch>
        </p:blipFill>
        <p:spPr bwMode="auto">
          <a:xfrm>
            <a:off x="3603625" y="1219200"/>
            <a:ext cx="4016375" cy="525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7938"/>
                                        </p:tgtEl>
                                        <p:attrNameLst>
                                          <p:attrName>style.visibility</p:attrName>
                                        </p:attrNameLst>
                                      </p:cBhvr>
                                      <p:to>
                                        <p:strVal val="visible"/>
                                      </p:to>
                                    </p:set>
                                    <p:animEffect transition="in" filter="fade">
                                      <p:cBhvr>
                                        <p:cTn id="7" dur="1000"/>
                                        <p:tgtEl>
                                          <p:spTgt spid="167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838200" y="1524000"/>
            <a:ext cx="7162800" cy="49530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0" y="0"/>
            <a:ext cx="9144000" cy="1143000"/>
            <a:chOff x="0" y="-96"/>
            <a:chExt cx="5760" cy="720"/>
          </a:xfrm>
        </p:grpSpPr>
        <p:sp>
          <p:nvSpPr>
            <p:cNvPr id="87054" name="Text Box 4"/>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TEXAS URBAN TRIANGLE</a:t>
              </a:r>
            </a:p>
          </p:txBody>
        </p:sp>
        <p:pic>
          <p:nvPicPr>
            <p:cNvPr id="87055" name="Picture 5"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
        <p:nvSpPr>
          <p:cNvPr id="87044" name="Text Box 6"/>
          <p:cNvSpPr txBox="1">
            <a:spLocks noChangeArrowheads="1"/>
          </p:cNvSpPr>
          <p:nvPr/>
        </p:nvSpPr>
        <p:spPr bwMode="auto">
          <a:xfrm>
            <a:off x="685800" y="1143000"/>
            <a:ext cx="2667000" cy="366713"/>
          </a:xfrm>
          <a:prstGeom prst="rect">
            <a:avLst/>
          </a:prstGeom>
          <a:noFill/>
          <a:ln w="9525">
            <a:noFill/>
            <a:miter lim="800000"/>
            <a:headEnd/>
            <a:tailEnd/>
          </a:ln>
        </p:spPr>
        <p:txBody>
          <a:bodyPr>
            <a:spAutoFit/>
          </a:bodyPr>
          <a:lstStyle/>
          <a:p>
            <a:pPr>
              <a:spcBef>
                <a:spcPct val="50000"/>
              </a:spcBef>
            </a:pPr>
            <a:r>
              <a:rPr lang="en-US" dirty="0">
                <a:solidFill>
                  <a:srgbClr val="4382C1"/>
                </a:solidFill>
                <a:latin typeface="Impact" pitchFamily="34" charset="0"/>
              </a:rPr>
              <a:t>Scheduled</a:t>
            </a:r>
            <a:r>
              <a:rPr lang="en-US" dirty="0" smtClean="0">
                <a:solidFill>
                  <a:srgbClr val="4382C1"/>
                </a:solidFill>
                <a:latin typeface="Impact" pitchFamily="34" charset="0"/>
              </a:rPr>
              <a:t>  Bus  Network</a:t>
            </a:r>
            <a:endParaRPr lang="en-US" dirty="0">
              <a:solidFill>
                <a:srgbClr val="4382C1"/>
              </a:solidFill>
              <a:latin typeface="Impact" pitchFamily="34" charset="0"/>
            </a:endParaRPr>
          </a:p>
        </p:txBody>
      </p:sp>
      <p:pic>
        <p:nvPicPr>
          <p:cNvPr id="87045" name="Picture 7"/>
          <p:cNvPicPr>
            <a:picLocks noChangeAspect="1" noChangeArrowheads="1"/>
          </p:cNvPicPr>
          <p:nvPr/>
        </p:nvPicPr>
        <p:blipFill>
          <a:blip r:embed="rId4"/>
          <a:srcRect/>
          <a:stretch>
            <a:fillRect/>
          </a:stretch>
        </p:blipFill>
        <p:spPr bwMode="auto">
          <a:xfrm>
            <a:off x="1752600" y="1905000"/>
            <a:ext cx="5638800" cy="4425950"/>
          </a:xfrm>
          <a:prstGeom prst="rect">
            <a:avLst/>
          </a:prstGeom>
          <a:noFill/>
          <a:ln w="9525">
            <a:noFill/>
            <a:miter lim="800000"/>
            <a:headEnd/>
            <a:tailEnd/>
          </a:ln>
        </p:spPr>
      </p:pic>
      <p:sp>
        <p:nvSpPr>
          <p:cNvPr id="87046" name="Text Box 10"/>
          <p:cNvSpPr txBox="1">
            <a:spLocks noChangeArrowheads="1"/>
          </p:cNvSpPr>
          <p:nvPr/>
        </p:nvSpPr>
        <p:spPr bwMode="auto">
          <a:xfrm>
            <a:off x="5562600" y="3276600"/>
            <a:ext cx="914400" cy="430213"/>
          </a:xfrm>
          <a:prstGeom prst="rect">
            <a:avLst/>
          </a:prstGeom>
          <a:noFill/>
          <a:ln w="9525">
            <a:noFill/>
            <a:miter lim="800000"/>
            <a:headEnd/>
            <a:tailEnd/>
          </a:ln>
        </p:spPr>
        <p:txBody>
          <a:bodyPr>
            <a:spAutoFit/>
          </a:bodyPr>
          <a:lstStyle/>
          <a:p>
            <a:pPr>
              <a:spcBef>
                <a:spcPct val="50000"/>
              </a:spcBef>
            </a:pPr>
            <a:r>
              <a:rPr lang="en-US" sz="1100" b="1">
                <a:solidFill>
                  <a:srgbClr val="292929"/>
                </a:solidFill>
              </a:rPr>
              <a:t>Dallas/Fort Worth</a:t>
            </a:r>
          </a:p>
        </p:txBody>
      </p:sp>
      <p:sp>
        <p:nvSpPr>
          <p:cNvPr id="87047" name="Text Box 14"/>
          <p:cNvSpPr txBox="1">
            <a:spLocks noChangeArrowheads="1"/>
          </p:cNvSpPr>
          <p:nvPr/>
        </p:nvSpPr>
        <p:spPr bwMode="auto">
          <a:xfrm>
            <a:off x="4419600" y="4038600"/>
            <a:ext cx="914400" cy="276225"/>
          </a:xfrm>
          <a:prstGeom prst="rect">
            <a:avLst/>
          </a:prstGeom>
          <a:noFill/>
          <a:ln w="9525">
            <a:noFill/>
            <a:miter lim="800000"/>
            <a:headEnd/>
            <a:tailEnd/>
          </a:ln>
        </p:spPr>
        <p:txBody>
          <a:bodyPr>
            <a:spAutoFit/>
          </a:bodyPr>
          <a:lstStyle/>
          <a:p>
            <a:pPr algn="ctr">
              <a:spcBef>
                <a:spcPct val="50000"/>
              </a:spcBef>
            </a:pPr>
            <a:r>
              <a:rPr lang="en-US" sz="1200" b="1">
                <a:solidFill>
                  <a:srgbClr val="292929"/>
                </a:solidFill>
              </a:rPr>
              <a:t>Austin</a:t>
            </a:r>
          </a:p>
        </p:txBody>
      </p:sp>
      <p:sp>
        <p:nvSpPr>
          <p:cNvPr id="87048" name="Text Box 15"/>
          <p:cNvSpPr txBox="1">
            <a:spLocks noChangeArrowheads="1"/>
          </p:cNvSpPr>
          <p:nvPr/>
        </p:nvSpPr>
        <p:spPr bwMode="auto">
          <a:xfrm>
            <a:off x="5867400" y="4648200"/>
            <a:ext cx="914400" cy="261938"/>
          </a:xfrm>
          <a:prstGeom prst="rect">
            <a:avLst/>
          </a:prstGeom>
          <a:noFill/>
          <a:ln w="9525">
            <a:noFill/>
            <a:miter lim="800000"/>
            <a:headEnd/>
            <a:tailEnd/>
          </a:ln>
        </p:spPr>
        <p:txBody>
          <a:bodyPr>
            <a:spAutoFit/>
          </a:bodyPr>
          <a:lstStyle/>
          <a:p>
            <a:pPr algn="ctr">
              <a:spcBef>
                <a:spcPct val="50000"/>
              </a:spcBef>
            </a:pPr>
            <a:r>
              <a:rPr lang="en-US" sz="1100" b="1">
                <a:solidFill>
                  <a:srgbClr val="292929"/>
                </a:solidFill>
              </a:rPr>
              <a:t>Houston</a:t>
            </a:r>
          </a:p>
        </p:txBody>
      </p:sp>
      <p:sp>
        <p:nvSpPr>
          <p:cNvPr id="87049" name="Text Box 16"/>
          <p:cNvSpPr txBox="1">
            <a:spLocks noChangeArrowheads="1"/>
          </p:cNvSpPr>
          <p:nvPr/>
        </p:nvSpPr>
        <p:spPr bwMode="auto">
          <a:xfrm>
            <a:off x="4495800" y="4800600"/>
            <a:ext cx="1066800" cy="261938"/>
          </a:xfrm>
          <a:prstGeom prst="rect">
            <a:avLst/>
          </a:prstGeom>
          <a:noFill/>
          <a:ln w="9525">
            <a:noFill/>
            <a:miter lim="800000"/>
            <a:headEnd/>
            <a:tailEnd/>
          </a:ln>
        </p:spPr>
        <p:txBody>
          <a:bodyPr>
            <a:spAutoFit/>
          </a:bodyPr>
          <a:lstStyle/>
          <a:p>
            <a:pPr algn="ctr">
              <a:spcBef>
                <a:spcPct val="50000"/>
              </a:spcBef>
            </a:pPr>
            <a:r>
              <a:rPr lang="en-US" sz="1100" b="1">
                <a:solidFill>
                  <a:srgbClr val="292929"/>
                </a:solidFill>
              </a:rPr>
              <a:t>San Antonio</a:t>
            </a:r>
          </a:p>
        </p:txBody>
      </p:sp>
      <p:sp>
        <p:nvSpPr>
          <p:cNvPr id="87050" name="Oval 12"/>
          <p:cNvSpPr>
            <a:spLocks noChangeArrowheads="1"/>
          </p:cNvSpPr>
          <p:nvPr/>
        </p:nvSpPr>
        <p:spPr bwMode="auto">
          <a:xfrm>
            <a:off x="5105400" y="4191000"/>
            <a:ext cx="122238" cy="101600"/>
          </a:xfrm>
          <a:prstGeom prst="ellipse">
            <a:avLst/>
          </a:prstGeom>
          <a:solidFill>
            <a:srgbClr val="FF0000">
              <a:alpha val="74901"/>
            </a:srgbClr>
          </a:solidFill>
          <a:ln w="9525">
            <a:noFill/>
            <a:round/>
            <a:headEnd/>
            <a:tailEnd/>
          </a:ln>
        </p:spPr>
        <p:txBody>
          <a:bodyPr wrap="none" anchor="ctr"/>
          <a:lstStyle/>
          <a:p>
            <a:endParaRPr lang="en-US"/>
          </a:p>
        </p:txBody>
      </p:sp>
      <p:sp>
        <p:nvSpPr>
          <p:cNvPr id="87051" name="Oval 9"/>
          <p:cNvSpPr>
            <a:spLocks noChangeArrowheads="1"/>
          </p:cNvSpPr>
          <p:nvPr/>
        </p:nvSpPr>
        <p:spPr bwMode="auto">
          <a:xfrm>
            <a:off x="5410200" y="3505200"/>
            <a:ext cx="122238" cy="101600"/>
          </a:xfrm>
          <a:prstGeom prst="ellipse">
            <a:avLst/>
          </a:prstGeom>
          <a:solidFill>
            <a:srgbClr val="FF0000">
              <a:alpha val="74901"/>
            </a:srgbClr>
          </a:solidFill>
          <a:ln w="9525">
            <a:noFill/>
            <a:round/>
            <a:headEnd/>
            <a:tailEnd/>
          </a:ln>
        </p:spPr>
        <p:txBody>
          <a:bodyPr wrap="none" anchor="ctr"/>
          <a:lstStyle/>
          <a:p>
            <a:endParaRPr lang="en-US"/>
          </a:p>
        </p:txBody>
      </p:sp>
      <p:sp>
        <p:nvSpPr>
          <p:cNvPr id="87052" name="Oval 11"/>
          <p:cNvSpPr>
            <a:spLocks noChangeArrowheads="1"/>
          </p:cNvSpPr>
          <p:nvPr/>
        </p:nvSpPr>
        <p:spPr bwMode="auto">
          <a:xfrm>
            <a:off x="6019800" y="4572000"/>
            <a:ext cx="122238" cy="101600"/>
          </a:xfrm>
          <a:prstGeom prst="ellipse">
            <a:avLst/>
          </a:prstGeom>
          <a:solidFill>
            <a:srgbClr val="FF0000">
              <a:alpha val="74901"/>
            </a:srgbClr>
          </a:solidFill>
          <a:ln w="9525">
            <a:noFill/>
            <a:round/>
            <a:headEnd/>
            <a:tailEnd/>
          </a:ln>
        </p:spPr>
        <p:txBody>
          <a:bodyPr wrap="none" anchor="ctr"/>
          <a:lstStyle/>
          <a:p>
            <a:endParaRPr lang="en-US"/>
          </a:p>
        </p:txBody>
      </p:sp>
      <p:sp>
        <p:nvSpPr>
          <p:cNvPr id="87053" name="Oval 12"/>
          <p:cNvSpPr>
            <a:spLocks noChangeArrowheads="1"/>
          </p:cNvSpPr>
          <p:nvPr/>
        </p:nvSpPr>
        <p:spPr bwMode="auto">
          <a:xfrm>
            <a:off x="4953000" y="4724400"/>
            <a:ext cx="122238" cy="101600"/>
          </a:xfrm>
          <a:prstGeom prst="ellipse">
            <a:avLst/>
          </a:prstGeom>
          <a:solidFill>
            <a:srgbClr val="FF0000">
              <a:alpha val="74901"/>
            </a:srgbClr>
          </a:solidFill>
          <a:ln w="9525">
            <a:no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9986"/>
                                        </p:tgtEl>
                                        <p:attrNameLst>
                                          <p:attrName>style.visibility</p:attrName>
                                        </p:attrNameLst>
                                      </p:cBhvr>
                                      <p:to>
                                        <p:strVal val="visible"/>
                                      </p:to>
                                    </p:set>
                                    <p:animEffect transition="in" filter="fade">
                                      <p:cBhvr>
                                        <p:cTn id="7" dur="1000"/>
                                        <p:tgtEl>
                                          <p:spTgt spid="169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457200" y="1371600"/>
            <a:ext cx="7772400" cy="48768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0" y="0"/>
            <a:ext cx="9144000" cy="1143000"/>
            <a:chOff x="0" y="-96"/>
            <a:chExt cx="5760" cy="720"/>
          </a:xfrm>
        </p:grpSpPr>
        <p:sp>
          <p:nvSpPr>
            <p:cNvPr id="88074" name="Text Box 4"/>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TEXAS URBAN TRIANGLE</a:t>
              </a:r>
            </a:p>
          </p:txBody>
        </p:sp>
        <p:pic>
          <p:nvPicPr>
            <p:cNvPr id="88075" name="Picture 5"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
        <p:nvSpPr>
          <p:cNvPr id="88068" name="Text Box 6"/>
          <p:cNvSpPr txBox="1">
            <a:spLocks noChangeArrowheads="1"/>
          </p:cNvSpPr>
          <p:nvPr/>
        </p:nvSpPr>
        <p:spPr bwMode="auto">
          <a:xfrm>
            <a:off x="381000" y="914400"/>
            <a:ext cx="5562600" cy="784830"/>
          </a:xfrm>
          <a:prstGeom prst="rect">
            <a:avLst/>
          </a:prstGeom>
          <a:noFill/>
          <a:ln w="9525">
            <a:noFill/>
            <a:miter lim="800000"/>
            <a:headEnd/>
            <a:tailEnd/>
          </a:ln>
        </p:spPr>
        <p:txBody>
          <a:bodyPr wrap="square">
            <a:spAutoFit/>
          </a:bodyPr>
          <a:lstStyle/>
          <a:p>
            <a:pPr>
              <a:spcBef>
                <a:spcPct val="50000"/>
              </a:spcBef>
            </a:pPr>
            <a:r>
              <a:rPr lang="en-US" dirty="0" smtClean="0">
                <a:solidFill>
                  <a:srgbClr val="4382C1"/>
                </a:solidFill>
                <a:latin typeface="Impact" pitchFamily="34" charset="0"/>
              </a:rPr>
              <a:t>Forecasted  </a:t>
            </a:r>
            <a:r>
              <a:rPr lang="en-US" dirty="0" err="1" smtClean="0">
                <a:solidFill>
                  <a:srgbClr val="4382C1"/>
                </a:solidFill>
                <a:latin typeface="Impact" pitchFamily="34" charset="0"/>
              </a:rPr>
              <a:t>VMTs</a:t>
            </a:r>
            <a:r>
              <a:rPr lang="en-US" dirty="0" smtClean="0">
                <a:solidFill>
                  <a:srgbClr val="4382C1"/>
                </a:solidFill>
                <a:latin typeface="Impact" pitchFamily="34" charset="0"/>
              </a:rPr>
              <a:t>  in  Selected  </a:t>
            </a:r>
            <a:r>
              <a:rPr lang="en-US" dirty="0">
                <a:solidFill>
                  <a:srgbClr val="4382C1"/>
                </a:solidFill>
                <a:latin typeface="Impact" pitchFamily="34" charset="0"/>
              </a:rPr>
              <a:t>Counties,</a:t>
            </a:r>
            <a:r>
              <a:rPr lang="en-US" dirty="0" smtClean="0">
                <a:solidFill>
                  <a:srgbClr val="4382C1"/>
                </a:solidFill>
                <a:latin typeface="Impact" pitchFamily="34" charset="0"/>
              </a:rPr>
              <a:t>  2000 - 2025</a:t>
            </a:r>
            <a:endParaRPr lang="en-US" dirty="0">
              <a:solidFill>
                <a:srgbClr val="4382C1"/>
              </a:solidFill>
              <a:latin typeface="Impact" pitchFamily="34" charset="0"/>
            </a:endParaRPr>
          </a:p>
          <a:p>
            <a:pPr>
              <a:spcBef>
                <a:spcPct val="50000"/>
              </a:spcBef>
            </a:pPr>
            <a:endParaRPr lang="en-US" dirty="0">
              <a:solidFill>
                <a:srgbClr val="4382C1"/>
              </a:solidFill>
              <a:latin typeface="Impact" pitchFamily="34" charset="0"/>
            </a:endParaRPr>
          </a:p>
        </p:txBody>
      </p:sp>
      <p:grpSp>
        <p:nvGrpSpPr>
          <p:cNvPr id="4" name="Group 8"/>
          <p:cNvGrpSpPr>
            <a:grpSpLocks/>
          </p:cNvGrpSpPr>
          <p:nvPr/>
        </p:nvGrpSpPr>
        <p:grpSpPr bwMode="auto">
          <a:xfrm>
            <a:off x="533400" y="1524000"/>
            <a:ext cx="7543800" cy="4338320"/>
            <a:chOff x="384" y="1008"/>
            <a:chExt cx="4320" cy="2448"/>
          </a:xfrm>
        </p:grpSpPr>
        <p:pic>
          <p:nvPicPr>
            <p:cNvPr id="88072" name="Picture 9"/>
            <p:cNvPicPr>
              <a:picLocks noChangeAspect="1" noChangeArrowheads="1"/>
            </p:cNvPicPr>
            <p:nvPr/>
          </p:nvPicPr>
          <p:blipFill>
            <a:blip r:embed="rId4"/>
            <a:srcRect l="4465" t="12225" r="15178" b="9837"/>
            <a:stretch>
              <a:fillRect/>
            </a:stretch>
          </p:blipFill>
          <p:spPr bwMode="auto">
            <a:xfrm>
              <a:off x="384" y="1008"/>
              <a:ext cx="4320" cy="2448"/>
            </a:xfrm>
            <a:prstGeom prst="rect">
              <a:avLst/>
            </a:prstGeom>
            <a:noFill/>
            <a:ln w="9525">
              <a:noFill/>
              <a:miter lim="800000"/>
              <a:headEnd/>
              <a:tailEnd/>
            </a:ln>
          </p:spPr>
        </p:pic>
        <p:pic>
          <p:nvPicPr>
            <p:cNvPr id="88073" name="Picture 10"/>
            <p:cNvPicPr>
              <a:picLocks noChangeAspect="1" noChangeArrowheads="1"/>
            </p:cNvPicPr>
            <p:nvPr/>
          </p:nvPicPr>
          <p:blipFill>
            <a:blip r:embed="rId4"/>
            <a:srcRect l="84822" t="45845" r="8035" b="46513"/>
            <a:stretch>
              <a:fillRect/>
            </a:stretch>
          </p:blipFill>
          <p:spPr bwMode="auto">
            <a:xfrm>
              <a:off x="4224" y="1488"/>
              <a:ext cx="384" cy="240"/>
            </a:xfrm>
            <a:prstGeom prst="rect">
              <a:avLst/>
            </a:prstGeom>
            <a:noFill/>
            <a:ln w="9525">
              <a:noFill/>
              <a:miter lim="800000"/>
              <a:headEnd/>
              <a:tailEnd/>
            </a:ln>
          </p:spPr>
        </p:pic>
      </p:grpSp>
      <p:sp>
        <p:nvSpPr>
          <p:cNvPr id="12" name="TextBox 11"/>
          <p:cNvSpPr txBox="1"/>
          <p:nvPr/>
        </p:nvSpPr>
        <p:spPr>
          <a:xfrm>
            <a:off x="457200" y="6324600"/>
            <a:ext cx="5181600" cy="307777"/>
          </a:xfrm>
          <a:prstGeom prst="rect">
            <a:avLst/>
          </a:prstGeom>
          <a:noFill/>
        </p:spPr>
        <p:txBody>
          <a:bodyPr wrap="square" rtlCol="0">
            <a:spAutoFit/>
          </a:bodyPr>
          <a:lstStyle/>
          <a:p>
            <a:r>
              <a:rPr lang="en-US" sz="1400" i="1" dirty="0" smtClean="0">
                <a:solidFill>
                  <a:schemeClr val="accent1">
                    <a:lumMod val="50000"/>
                  </a:schemeClr>
                </a:solidFill>
              </a:rPr>
              <a:t>Source: Forecast prepared by Cambridge </a:t>
            </a:r>
            <a:r>
              <a:rPr lang="en-US" sz="1400" i="1" dirty="0" err="1" smtClean="0">
                <a:solidFill>
                  <a:schemeClr val="accent1">
                    <a:lumMod val="50000"/>
                  </a:schemeClr>
                </a:solidFill>
              </a:rPr>
              <a:t>Systematics</a:t>
            </a:r>
            <a:endParaRPr lang="en-US" sz="1400" i="1" dirty="0">
              <a:solidFill>
                <a:schemeClr val="accent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2034"/>
                                        </p:tgtEl>
                                        <p:attrNameLst>
                                          <p:attrName>style.visibility</p:attrName>
                                        </p:attrNameLst>
                                      </p:cBhvr>
                                      <p:to>
                                        <p:strVal val="visible"/>
                                      </p:to>
                                    </p:set>
                                    <p:animEffect transition="in" filter="fade">
                                      <p:cBhvr>
                                        <p:cTn id="7" dur="1000"/>
                                        <p:tgtEl>
                                          <p:spTgt spid="172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ChangeArrowheads="1"/>
          </p:cNvSpPr>
          <p:nvPr/>
        </p:nvSpPr>
        <p:spPr bwMode="auto">
          <a:xfrm>
            <a:off x="685800" y="1371600"/>
            <a:ext cx="7620000" cy="48768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0" y="0"/>
            <a:ext cx="9144000" cy="1143000"/>
            <a:chOff x="0" y="-96"/>
            <a:chExt cx="5760" cy="720"/>
          </a:xfrm>
        </p:grpSpPr>
        <p:sp>
          <p:nvSpPr>
            <p:cNvPr id="89102" name="Text Box 4"/>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TEXAS URBAN TRIANGLE</a:t>
              </a:r>
            </a:p>
          </p:txBody>
        </p:sp>
        <p:pic>
          <p:nvPicPr>
            <p:cNvPr id="89103" name="Picture 5"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
        <p:nvSpPr>
          <p:cNvPr id="89092" name="Text Box 6"/>
          <p:cNvSpPr txBox="1">
            <a:spLocks noChangeArrowheads="1"/>
          </p:cNvSpPr>
          <p:nvPr/>
        </p:nvSpPr>
        <p:spPr bwMode="auto">
          <a:xfrm>
            <a:off x="609600" y="990600"/>
            <a:ext cx="5334000" cy="366713"/>
          </a:xfrm>
          <a:prstGeom prst="rect">
            <a:avLst/>
          </a:prstGeom>
          <a:noFill/>
          <a:ln w="9525">
            <a:noFill/>
            <a:miter lim="800000"/>
            <a:headEnd/>
            <a:tailEnd/>
          </a:ln>
        </p:spPr>
        <p:txBody>
          <a:bodyPr>
            <a:spAutoFit/>
          </a:bodyPr>
          <a:lstStyle/>
          <a:p>
            <a:pPr>
              <a:spcBef>
                <a:spcPct val="50000"/>
              </a:spcBef>
            </a:pPr>
            <a:r>
              <a:rPr lang="en-US" dirty="0">
                <a:solidFill>
                  <a:srgbClr val="4382C1"/>
                </a:solidFill>
                <a:latin typeface="Impact" pitchFamily="34" charset="0"/>
              </a:rPr>
              <a:t>Forecasted</a:t>
            </a:r>
            <a:r>
              <a:rPr lang="en-US" dirty="0" smtClean="0">
                <a:solidFill>
                  <a:srgbClr val="4382C1"/>
                </a:solidFill>
                <a:latin typeface="Impact" pitchFamily="34" charset="0"/>
              </a:rPr>
              <a:t>  </a:t>
            </a:r>
            <a:r>
              <a:rPr lang="en-US" dirty="0" err="1" smtClean="0">
                <a:solidFill>
                  <a:srgbClr val="4382C1"/>
                </a:solidFill>
                <a:latin typeface="Impact" pitchFamily="34" charset="0"/>
              </a:rPr>
              <a:t>VMTs</a:t>
            </a:r>
            <a:r>
              <a:rPr lang="en-US" dirty="0" smtClean="0">
                <a:solidFill>
                  <a:srgbClr val="4382C1"/>
                </a:solidFill>
                <a:latin typeface="Impact" pitchFamily="34" charset="0"/>
              </a:rPr>
              <a:t>  on  Inter</a:t>
            </a:r>
            <a:r>
              <a:rPr lang="en-US" dirty="0">
                <a:solidFill>
                  <a:srgbClr val="4382C1"/>
                </a:solidFill>
                <a:latin typeface="Impact" pitchFamily="34" charset="0"/>
              </a:rPr>
              <a:t>-City</a:t>
            </a:r>
            <a:r>
              <a:rPr lang="en-US" dirty="0" smtClean="0">
                <a:solidFill>
                  <a:srgbClr val="4382C1"/>
                </a:solidFill>
                <a:latin typeface="Impact" pitchFamily="34" charset="0"/>
              </a:rPr>
              <a:t>  Corridors</a:t>
            </a:r>
            <a:r>
              <a:rPr lang="en-US" dirty="0">
                <a:solidFill>
                  <a:srgbClr val="4382C1"/>
                </a:solidFill>
                <a:latin typeface="Impact" pitchFamily="34" charset="0"/>
              </a:rPr>
              <a:t>,</a:t>
            </a:r>
            <a:r>
              <a:rPr lang="en-US" dirty="0" smtClean="0">
                <a:solidFill>
                  <a:srgbClr val="4382C1"/>
                </a:solidFill>
                <a:latin typeface="Impact" pitchFamily="34" charset="0"/>
              </a:rPr>
              <a:t>  2000 - 2025</a:t>
            </a:r>
            <a:endParaRPr lang="en-US" dirty="0">
              <a:solidFill>
                <a:srgbClr val="4382C1"/>
              </a:solidFill>
              <a:latin typeface="Impact" pitchFamily="34" charset="0"/>
            </a:endParaRPr>
          </a:p>
        </p:txBody>
      </p:sp>
      <p:grpSp>
        <p:nvGrpSpPr>
          <p:cNvPr id="3" name="Group 7"/>
          <p:cNvGrpSpPr>
            <a:grpSpLocks/>
          </p:cNvGrpSpPr>
          <p:nvPr/>
        </p:nvGrpSpPr>
        <p:grpSpPr bwMode="auto">
          <a:xfrm>
            <a:off x="1066800" y="1524000"/>
            <a:ext cx="6781800" cy="4495800"/>
            <a:chOff x="912" y="1152"/>
            <a:chExt cx="4032" cy="2830"/>
          </a:xfrm>
        </p:grpSpPr>
        <p:sp>
          <p:nvSpPr>
            <p:cNvPr id="89094" name="Text Box 8"/>
            <p:cNvSpPr txBox="1">
              <a:spLocks noChangeArrowheads="1"/>
            </p:cNvSpPr>
            <p:nvPr/>
          </p:nvSpPr>
          <p:spPr bwMode="auto">
            <a:xfrm>
              <a:off x="912" y="1152"/>
              <a:ext cx="4032" cy="2830"/>
            </a:xfrm>
            <a:prstGeom prst="rect">
              <a:avLst/>
            </a:prstGeom>
            <a:solidFill>
              <a:schemeClr val="bg1"/>
            </a:solidFill>
            <a:ln w="9525">
              <a:noFill/>
              <a:miter lim="800000"/>
              <a:headEnd/>
              <a:tailEnd/>
            </a:ln>
          </p:spPr>
          <p:txBody>
            <a:bodyPr>
              <a:spAutoFit/>
            </a:bodyPr>
            <a:lstStyle/>
            <a:p>
              <a:pPr>
                <a:spcBef>
                  <a:spcPct val="50000"/>
                </a:spcBef>
              </a:pPr>
              <a:endParaRPr lang="en-US" sz="2400"/>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sz="1600"/>
            </a:p>
            <a:p>
              <a:pPr>
                <a:spcBef>
                  <a:spcPct val="50000"/>
                </a:spcBef>
              </a:pPr>
              <a:endParaRPr lang="en-US" sz="1600"/>
            </a:p>
          </p:txBody>
        </p:sp>
        <p:grpSp>
          <p:nvGrpSpPr>
            <p:cNvPr id="4" name="Group 9"/>
            <p:cNvGrpSpPr>
              <a:grpSpLocks/>
            </p:cNvGrpSpPr>
            <p:nvPr/>
          </p:nvGrpSpPr>
          <p:grpSpPr bwMode="auto">
            <a:xfrm>
              <a:off x="912" y="1200"/>
              <a:ext cx="4032" cy="2571"/>
              <a:chOff x="0" y="720"/>
              <a:chExt cx="5280" cy="2751"/>
            </a:xfrm>
          </p:grpSpPr>
          <p:grpSp>
            <p:nvGrpSpPr>
              <p:cNvPr id="6" name="Group 12"/>
              <p:cNvGrpSpPr>
                <a:grpSpLocks/>
              </p:cNvGrpSpPr>
              <p:nvPr/>
            </p:nvGrpSpPr>
            <p:grpSpPr bwMode="auto">
              <a:xfrm>
                <a:off x="0" y="768"/>
                <a:ext cx="5280" cy="2703"/>
                <a:chOff x="0" y="1614"/>
                <a:chExt cx="3264" cy="1890"/>
              </a:xfrm>
            </p:grpSpPr>
            <p:pic>
              <p:nvPicPr>
                <p:cNvPr id="89100" name="Picture 13"/>
                <p:cNvPicPr>
                  <a:picLocks noChangeAspect="1" noChangeArrowheads="1"/>
                </p:cNvPicPr>
                <p:nvPr/>
              </p:nvPicPr>
              <p:blipFill>
                <a:blip r:embed="rId4"/>
                <a:srcRect t="13597" r="10527" b="10555"/>
                <a:stretch>
                  <a:fillRect/>
                </a:stretch>
              </p:blipFill>
              <p:spPr bwMode="auto">
                <a:xfrm>
                  <a:off x="0" y="1614"/>
                  <a:ext cx="3264" cy="1890"/>
                </a:xfrm>
                <a:prstGeom prst="rect">
                  <a:avLst/>
                </a:prstGeom>
                <a:noFill/>
                <a:ln w="9525">
                  <a:noFill/>
                  <a:miter lim="800000"/>
                  <a:headEnd/>
                  <a:tailEnd/>
                </a:ln>
              </p:spPr>
            </p:pic>
            <p:pic>
              <p:nvPicPr>
                <p:cNvPr id="89101" name="Picture 14"/>
                <p:cNvPicPr>
                  <a:picLocks noChangeAspect="1" noChangeArrowheads="1"/>
                </p:cNvPicPr>
                <p:nvPr/>
              </p:nvPicPr>
              <p:blipFill>
                <a:blip r:embed="rId4"/>
                <a:srcRect l="88913" t="46620" r="4451" b="45610"/>
                <a:stretch>
                  <a:fillRect/>
                </a:stretch>
              </p:blipFill>
              <p:spPr bwMode="auto">
                <a:xfrm>
                  <a:off x="2928" y="1776"/>
                  <a:ext cx="240" cy="192"/>
                </a:xfrm>
                <a:prstGeom prst="rect">
                  <a:avLst/>
                </a:prstGeom>
                <a:noFill/>
                <a:ln w="9525">
                  <a:noFill/>
                  <a:miter lim="800000"/>
                  <a:headEnd/>
                  <a:tailEnd/>
                </a:ln>
              </p:spPr>
            </p:pic>
          </p:grpSp>
          <p:pic>
            <p:nvPicPr>
              <p:cNvPr id="89097" name="Picture 15"/>
              <p:cNvPicPr>
                <a:picLocks noChangeAspect="1" noChangeArrowheads="1"/>
              </p:cNvPicPr>
              <p:nvPr/>
            </p:nvPicPr>
            <p:blipFill>
              <a:blip r:embed="rId5"/>
              <a:srcRect l="4465" t="12225" r="68500" b="83600"/>
              <a:stretch>
                <a:fillRect/>
              </a:stretch>
            </p:blipFill>
            <p:spPr bwMode="auto">
              <a:xfrm>
                <a:off x="144" y="720"/>
                <a:ext cx="1728" cy="144"/>
              </a:xfrm>
              <a:prstGeom prst="rect">
                <a:avLst/>
              </a:prstGeom>
              <a:noFill/>
              <a:ln w="9525">
                <a:noFill/>
                <a:miter lim="800000"/>
                <a:headEnd/>
                <a:tailEnd/>
              </a:ln>
            </p:spPr>
          </p:pic>
        </p:grpSp>
      </p:grpSp>
      <p:sp>
        <p:nvSpPr>
          <p:cNvPr id="15" name="TextBox 14"/>
          <p:cNvSpPr txBox="1"/>
          <p:nvPr/>
        </p:nvSpPr>
        <p:spPr>
          <a:xfrm>
            <a:off x="609600" y="6324600"/>
            <a:ext cx="5181600" cy="307777"/>
          </a:xfrm>
          <a:prstGeom prst="rect">
            <a:avLst/>
          </a:prstGeom>
          <a:noFill/>
        </p:spPr>
        <p:txBody>
          <a:bodyPr wrap="square" rtlCol="0">
            <a:spAutoFit/>
          </a:bodyPr>
          <a:lstStyle/>
          <a:p>
            <a:r>
              <a:rPr lang="en-US" sz="1400" i="1" dirty="0" smtClean="0">
                <a:solidFill>
                  <a:schemeClr val="accent1">
                    <a:lumMod val="50000"/>
                  </a:schemeClr>
                </a:solidFill>
              </a:rPr>
              <a:t>Source: Forecast prepared by Cambridge </a:t>
            </a:r>
            <a:r>
              <a:rPr lang="en-US" sz="1400" i="1" dirty="0" err="1" smtClean="0">
                <a:solidFill>
                  <a:schemeClr val="accent1">
                    <a:lumMod val="50000"/>
                  </a:schemeClr>
                </a:solidFill>
              </a:rPr>
              <a:t>Systematics</a:t>
            </a:r>
            <a:endParaRPr lang="en-US" sz="1400" i="1" dirty="0">
              <a:solidFill>
                <a:schemeClr val="accent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4082"/>
                                        </p:tgtEl>
                                        <p:attrNameLst>
                                          <p:attrName>style.visibility</p:attrName>
                                        </p:attrNameLst>
                                      </p:cBhvr>
                                      <p:to>
                                        <p:strVal val="visible"/>
                                      </p:to>
                                    </p:set>
                                    <p:animEffect transition="in" filter="fade">
                                      <p:cBhvr>
                                        <p:cTn id="7" dur="100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371600" y="1219200"/>
            <a:ext cx="6629400" cy="5029200"/>
            <a:chOff x="816" y="576"/>
            <a:chExt cx="4608" cy="3504"/>
          </a:xfrm>
        </p:grpSpPr>
        <p:pic>
          <p:nvPicPr>
            <p:cNvPr id="71686" name="Picture 4" descr="nonatain"/>
            <p:cNvPicPr>
              <a:picLocks noChangeAspect="1" noChangeArrowheads="1"/>
            </p:cNvPicPr>
            <p:nvPr/>
          </p:nvPicPr>
          <p:blipFill>
            <a:blip r:embed="rId3">
              <a:clrChange>
                <a:clrFrom>
                  <a:srgbClr val="FFFFFF"/>
                </a:clrFrom>
                <a:clrTo>
                  <a:srgbClr val="FFFFFF">
                    <a:alpha val="0"/>
                  </a:srgbClr>
                </a:clrTo>
              </a:clrChange>
            </a:blip>
            <a:srcRect b="13699"/>
            <a:stretch>
              <a:fillRect/>
            </a:stretch>
          </p:blipFill>
          <p:spPr bwMode="auto">
            <a:xfrm>
              <a:off x="816" y="576"/>
              <a:ext cx="4608" cy="3456"/>
            </a:xfrm>
            <a:prstGeom prst="rect">
              <a:avLst/>
            </a:prstGeom>
            <a:noFill/>
            <a:ln w="9525">
              <a:noFill/>
              <a:miter lim="800000"/>
              <a:headEnd/>
              <a:tailEnd/>
            </a:ln>
          </p:spPr>
        </p:pic>
        <p:sp>
          <p:nvSpPr>
            <p:cNvPr id="71687" name="Rectangle 5"/>
            <p:cNvSpPr>
              <a:spLocks noChangeArrowheads="1"/>
            </p:cNvSpPr>
            <p:nvPr/>
          </p:nvSpPr>
          <p:spPr bwMode="auto">
            <a:xfrm>
              <a:off x="816" y="3888"/>
              <a:ext cx="1200" cy="192"/>
            </a:xfrm>
            <a:prstGeom prst="rect">
              <a:avLst/>
            </a:prstGeom>
            <a:solidFill>
              <a:schemeClr val="bg1"/>
            </a:solidFill>
            <a:ln w="9525">
              <a:noFill/>
              <a:miter lim="800000"/>
              <a:headEnd/>
              <a:tailEnd/>
            </a:ln>
          </p:spPr>
          <p:txBody>
            <a:bodyPr wrap="none" anchor="ctr"/>
            <a:lstStyle/>
            <a:p>
              <a:endParaRPr lang="en-US"/>
            </a:p>
          </p:txBody>
        </p:sp>
      </p:grpSp>
      <p:grpSp>
        <p:nvGrpSpPr>
          <p:cNvPr id="3" name="Group 2"/>
          <p:cNvGrpSpPr>
            <a:grpSpLocks/>
          </p:cNvGrpSpPr>
          <p:nvPr/>
        </p:nvGrpSpPr>
        <p:grpSpPr bwMode="auto">
          <a:xfrm>
            <a:off x="0" y="-228600"/>
            <a:ext cx="9144000" cy="1143000"/>
            <a:chOff x="0" y="-96"/>
            <a:chExt cx="5760" cy="720"/>
          </a:xfrm>
        </p:grpSpPr>
        <p:sp>
          <p:nvSpPr>
            <p:cNvPr id="71684" name="Text Box 3"/>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OZONE NON-ATTAINMENT RATINGS, 2006 (EPA)</a:t>
              </a:r>
            </a:p>
          </p:txBody>
        </p:sp>
        <p:pic>
          <p:nvPicPr>
            <p:cNvPr id="71685" name="Picture 4" descr="tut_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ChangeArrowheads="1"/>
          </p:cNvSpPr>
          <p:nvPr/>
        </p:nvSpPr>
        <p:spPr bwMode="auto">
          <a:xfrm>
            <a:off x="838200" y="990600"/>
            <a:ext cx="7467600" cy="5486400"/>
          </a:xfrm>
          <a:prstGeom prst="rect">
            <a:avLst/>
          </a:prstGeom>
          <a:solidFill>
            <a:srgbClr val="FEF2E8"/>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0" y="-228600"/>
            <a:ext cx="9144000" cy="1143000"/>
            <a:chOff x="0" y="-96"/>
            <a:chExt cx="5760" cy="720"/>
          </a:xfrm>
        </p:grpSpPr>
        <p:sp>
          <p:nvSpPr>
            <p:cNvPr id="93192" name="Text Box 4"/>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TEXAS</a:t>
              </a:r>
              <a:r>
                <a:rPr lang="en-US" b="1" dirty="0" smtClean="0">
                  <a:solidFill>
                    <a:srgbClr val="FFFFFF"/>
                  </a:solidFill>
                  <a:latin typeface="Perpetua Titling MT" pitchFamily="18" charset="0"/>
                </a:rPr>
                <a:t> AND UNITED STATES Energy </a:t>
              </a:r>
              <a:r>
                <a:rPr lang="en-US" b="1" dirty="0">
                  <a:solidFill>
                    <a:srgbClr val="FFFFFF"/>
                  </a:solidFill>
                  <a:latin typeface="Perpetua Titling MT" pitchFamily="18" charset="0"/>
                </a:rPr>
                <a:t>Consumption</a:t>
              </a:r>
            </a:p>
          </p:txBody>
        </p:sp>
        <p:pic>
          <p:nvPicPr>
            <p:cNvPr id="93193" name="Picture 5"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grpSp>
        <p:nvGrpSpPr>
          <p:cNvPr id="3" name="Group 6"/>
          <p:cNvGrpSpPr>
            <a:grpSpLocks/>
          </p:cNvGrpSpPr>
          <p:nvPr/>
        </p:nvGrpSpPr>
        <p:grpSpPr bwMode="auto">
          <a:xfrm>
            <a:off x="1143000" y="1447800"/>
            <a:ext cx="7010400" cy="4648200"/>
            <a:chOff x="192" y="624"/>
            <a:chExt cx="5568" cy="3360"/>
          </a:xfrm>
        </p:grpSpPr>
        <p:pic>
          <p:nvPicPr>
            <p:cNvPr id="93190" name="Picture 7"/>
            <p:cNvPicPr>
              <a:picLocks noChangeAspect="1" noChangeArrowheads="1"/>
            </p:cNvPicPr>
            <p:nvPr/>
          </p:nvPicPr>
          <p:blipFill>
            <a:blip r:embed="rId4">
              <a:clrChange>
                <a:clrFrom>
                  <a:srgbClr val="FFFFFF"/>
                </a:clrFrom>
                <a:clrTo>
                  <a:srgbClr val="FFFFFF">
                    <a:alpha val="0"/>
                  </a:srgbClr>
                </a:clrTo>
              </a:clrChange>
            </a:blip>
            <a:srcRect l="9375" t="26590" r="13281" b="15625"/>
            <a:stretch>
              <a:fillRect/>
            </a:stretch>
          </p:blipFill>
          <p:spPr bwMode="auto">
            <a:xfrm>
              <a:off x="192" y="864"/>
              <a:ext cx="5568" cy="3120"/>
            </a:xfrm>
            <a:prstGeom prst="rect">
              <a:avLst/>
            </a:prstGeom>
            <a:noFill/>
            <a:ln w="9525">
              <a:noFill/>
              <a:miter lim="800000"/>
              <a:headEnd/>
              <a:tailEnd/>
            </a:ln>
          </p:spPr>
        </p:pic>
        <p:sp>
          <p:nvSpPr>
            <p:cNvPr id="93191" name="Text Box 8"/>
            <p:cNvSpPr txBox="1">
              <a:spLocks noChangeArrowheads="1"/>
            </p:cNvSpPr>
            <p:nvPr/>
          </p:nvSpPr>
          <p:spPr bwMode="auto">
            <a:xfrm>
              <a:off x="912" y="624"/>
              <a:ext cx="3121" cy="594"/>
            </a:xfrm>
            <a:prstGeom prst="rect">
              <a:avLst/>
            </a:prstGeom>
            <a:noFill/>
            <a:ln w="9525">
              <a:noFill/>
              <a:miter lim="800000"/>
              <a:headEnd/>
              <a:tailEnd/>
            </a:ln>
          </p:spPr>
          <p:txBody>
            <a:bodyPr>
              <a:spAutoFit/>
            </a:bodyPr>
            <a:lstStyle/>
            <a:p>
              <a:pPr>
                <a:spcBef>
                  <a:spcPct val="50000"/>
                </a:spcBef>
              </a:pPr>
              <a:r>
                <a:rPr lang="en-US" sz="2400">
                  <a:latin typeface="Impact" pitchFamily="34" charset="0"/>
                </a:rPr>
                <a:t>Per Capita Energy Consumption, 2003</a:t>
              </a:r>
            </a:p>
          </p:txBody>
        </p:sp>
      </p:grpSp>
      <p:sp>
        <p:nvSpPr>
          <p:cNvPr id="93189" name="Text Box 9"/>
          <p:cNvSpPr txBox="1">
            <a:spLocks noChangeArrowheads="1"/>
          </p:cNvSpPr>
          <p:nvPr/>
        </p:nvSpPr>
        <p:spPr bwMode="auto">
          <a:xfrm>
            <a:off x="1752600" y="6519446"/>
            <a:ext cx="4191000" cy="338554"/>
          </a:xfrm>
          <a:prstGeom prst="rect">
            <a:avLst/>
          </a:prstGeom>
          <a:noFill/>
          <a:ln w="9525">
            <a:noFill/>
            <a:miter lim="800000"/>
            <a:headEnd/>
            <a:tailEnd/>
          </a:ln>
        </p:spPr>
        <p:txBody>
          <a:bodyPr wrap="square">
            <a:spAutoFit/>
          </a:bodyPr>
          <a:lstStyle/>
          <a:p>
            <a:pPr algn="ctr">
              <a:spcBef>
                <a:spcPct val="50000"/>
              </a:spcBef>
            </a:pPr>
            <a:r>
              <a:rPr lang="en-US" sz="1600" i="1" dirty="0" smtClean="0"/>
              <a:t>U. S. Energy </a:t>
            </a:r>
            <a:r>
              <a:rPr lang="en-US" sz="1600" i="1" dirty="0"/>
              <a:t>Information </a:t>
            </a:r>
            <a:r>
              <a:rPr lang="en-US" sz="1600" i="1" dirty="0" smtClean="0"/>
              <a:t>Administration (2004)</a:t>
            </a:r>
            <a:endParaRPr lang="en-US" sz="1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322"/>
                                        </p:tgtEl>
                                        <p:attrNameLst>
                                          <p:attrName>style.visibility</p:attrName>
                                        </p:attrNameLst>
                                      </p:cBhvr>
                                      <p:to>
                                        <p:strVal val="visible"/>
                                      </p:to>
                                    </p:set>
                                    <p:animEffect transition="in" filter="fade">
                                      <p:cBhvr>
                                        <p:cTn id="7" dur="1000"/>
                                        <p:tgtEl>
                                          <p:spTgt spid="184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28600"/>
            <a:ext cx="9144000" cy="1143000"/>
            <a:chOff x="0" y="-96"/>
            <a:chExt cx="5760" cy="720"/>
          </a:xfrm>
        </p:grpSpPr>
        <p:sp>
          <p:nvSpPr>
            <p:cNvPr id="92167" name="Text Box 3"/>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Policy and planning implications</a:t>
              </a:r>
            </a:p>
          </p:txBody>
        </p:sp>
        <p:pic>
          <p:nvPicPr>
            <p:cNvPr id="92168" name="Picture 4"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grpSp>
        <p:nvGrpSpPr>
          <p:cNvPr id="3" name="Group 5"/>
          <p:cNvGrpSpPr>
            <a:grpSpLocks/>
          </p:cNvGrpSpPr>
          <p:nvPr/>
        </p:nvGrpSpPr>
        <p:grpSpPr bwMode="auto">
          <a:xfrm>
            <a:off x="952500" y="1752600"/>
            <a:ext cx="7239000" cy="4191000"/>
            <a:chOff x="336" y="1056"/>
            <a:chExt cx="4944" cy="2304"/>
          </a:xfrm>
        </p:grpSpPr>
        <p:sp>
          <p:nvSpPr>
            <p:cNvPr id="92165" name="Rectangle 6"/>
            <p:cNvSpPr>
              <a:spLocks noChangeArrowheads="1"/>
            </p:cNvSpPr>
            <p:nvPr/>
          </p:nvSpPr>
          <p:spPr bwMode="auto">
            <a:xfrm>
              <a:off x="432" y="1056"/>
              <a:ext cx="4848" cy="2208"/>
            </a:xfrm>
            <a:prstGeom prst="rect">
              <a:avLst/>
            </a:prstGeom>
            <a:solidFill>
              <a:srgbClr val="EAEAEA"/>
            </a:solidFill>
            <a:ln w="9525">
              <a:noFill/>
              <a:miter lim="800000"/>
              <a:headEnd/>
              <a:tailEnd/>
            </a:ln>
          </p:spPr>
          <p:txBody>
            <a:bodyPr wrap="none" anchor="ctr"/>
            <a:lstStyle/>
            <a:p>
              <a:endParaRPr lang="en-US"/>
            </a:p>
          </p:txBody>
        </p:sp>
        <p:sp>
          <p:nvSpPr>
            <p:cNvPr id="92166" name="Rectangle 7"/>
            <p:cNvSpPr>
              <a:spLocks noChangeArrowheads="1"/>
            </p:cNvSpPr>
            <p:nvPr/>
          </p:nvSpPr>
          <p:spPr bwMode="auto">
            <a:xfrm>
              <a:off x="336" y="1152"/>
              <a:ext cx="4848" cy="2208"/>
            </a:xfrm>
            <a:prstGeom prst="rect">
              <a:avLst/>
            </a:prstGeom>
            <a:gradFill rotWithShape="1">
              <a:gsLst>
                <a:gs pos="0">
                  <a:srgbClr val="336699"/>
                </a:gs>
                <a:gs pos="100000">
                  <a:srgbClr val="6B90B5"/>
                </a:gs>
              </a:gsLst>
              <a:lin ang="5400000" scaled="1"/>
            </a:gradFill>
            <a:ln w="9525">
              <a:noFill/>
              <a:miter lim="800000"/>
              <a:headEnd/>
              <a:tailEnd/>
            </a:ln>
          </p:spPr>
          <p:txBody>
            <a:bodyPr wrap="none" anchor="ctr"/>
            <a:lstStyle/>
            <a:p>
              <a:endParaRPr lang="en-US"/>
            </a:p>
          </p:txBody>
        </p:sp>
      </p:grpSp>
      <p:sp>
        <p:nvSpPr>
          <p:cNvPr id="92164" name="Text Box 8"/>
          <p:cNvSpPr txBox="1">
            <a:spLocks noChangeArrowheads="1"/>
          </p:cNvSpPr>
          <p:nvPr/>
        </p:nvSpPr>
        <p:spPr bwMode="auto">
          <a:xfrm>
            <a:off x="1066800" y="2062163"/>
            <a:ext cx="6629400" cy="3785652"/>
          </a:xfrm>
          <a:prstGeom prst="rect">
            <a:avLst/>
          </a:prstGeom>
          <a:noFill/>
          <a:ln w="9525">
            <a:noFill/>
            <a:miter lim="800000"/>
            <a:headEnd/>
            <a:tailEnd/>
          </a:ln>
        </p:spPr>
        <p:txBody>
          <a:bodyPr>
            <a:spAutoFit/>
          </a:bodyPr>
          <a:lstStyle/>
          <a:p>
            <a:pPr>
              <a:spcBef>
                <a:spcPct val="50000"/>
              </a:spcBef>
              <a:buFontTx/>
              <a:buChar char="•"/>
            </a:pPr>
            <a:r>
              <a:rPr lang="en-US" sz="2400" dirty="0" smtClean="0">
                <a:solidFill>
                  <a:srgbClr val="FFFFFF"/>
                </a:solidFill>
                <a:latin typeface="Sylfaen" pitchFamily="18" charset="0"/>
              </a:rPr>
              <a:t>County and Regional </a:t>
            </a:r>
            <a:r>
              <a:rPr lang="en-US" sz="2400" dirty="0">
                <a:solidFill>
                  <a:srgbClr val="FFFFFF"/>
                </a:solidFill>
                <a:latin typeface="Sylfaen" pitchFamily="18" charset="0"/>
              </a:rPr>
              <a:t>Planning</a:t>
            </a:r>
            <a:endParaRPr lang="en-US" sz="2400" dirty="0" smtClean="0">
              <a:solidFill>
                <a:srgbClr val="FFFFFF"/>
              </a:solidFill>
              <a:latin typeface="Sylfaen" pitchFamily="18" charset="0"/>
            </a:endParaRPr>
          </a:p>
          <a:p>
            <a:pPr>
              <a:spcBef>
                <a:spcPct val="50000"/>
              </a:spcBef>
              <a:buFontTx/>
              <a:buChar char="•"/>
            </a:pPr>
            <a:r>
              <a:rPr lang="en-US" sz="2400" dirty="0" smtClean="0">
                <a:solidFill>
                  <a:srgbClr val="FFFFFF"/>
                </a:solidFill>
                <a:latin typeface="Sylfaen" pitchFamily="18" charset="0"/>
              </a:rPr>
              <a:t>Urban Growth Management</a:t>
            </a:r>
          </a:p>
          <a:p>
            <a:pPr>
              <a:spcBef>
                <a:spcPct val="50000"/>
              </a:spcBef>
              <a:buFontTx/>
              <a:buChar char="•"/>
            </a:pPr>
            <a:r>
              <a:rPr lang="en-US" sz="2400" dirty="0" smtClean="0">
                <a:solidFill>
                  <a:srgbClr val="FFFFFF"/>
                </a:solidFill>
                <a:latin typeface="Sylfaen" pitchFamily="18" charset="0"/>
              </a:rPr>
              <a:t>High Speed Rail and Local Mass Transit</a:t>
            </a:r>
          </a:p>
          <a:p>
            <a:pPr>
              <a:spcBef>
                <a:spcPct val="50000"/>
              </a:spcBef>
              <a:buFontTx/>
              <a:buChar char="•"/>
            </a:pPr>
            <a:r>
              <a:rPr lang="en-US" sz="2400" dirty="0" smtClean="0">
                <a:solidFill>
                  <a:srgbClr val="FFFFFF"/>
                </a:solidFill>
                <a:latin typeface="Sylfaen" pitchFamily="18" charset="0"/>
              </a:rPr>
              <a:t>Regional and Green Infrastructure Networks</a:t>
            </a:r>
          </a:p>
          <a:p>
            <a:pPr>
              <a:spcBef>
                <a:spcPct val="50000"/>
              </a:spcBef>
              <a:buFontTx/>
              <a:buChar char="•"/>
            </a:pPr>
            <a:r>
              <a:rPr lang="en-US" sz="2400" dirty="0" smtClean="0">
                <a:solidFill>
                  <a:srgbClr val="FFFFFF"/>
                </a:solidFill>
                <a:latin typeface="Sylfaen" pitchFamily="18" charset="0"/>
              </a:rPr>
              <a:t>Infrastructure Financing</a:t>
            </a:r>
          </a:p>
          <a:p>
            <a:pPr>
              <a:spcBef>
                <a:spcPct val="50000"/>
              </a:spcBef>
              <a:buFontTx/>
              <a:buChar char="•"/>
            </a:pPr>
            <a:r>
              <a:rPr lang="en-US" sz="2400" dirty="0" smtClean="0">
                <a:solidFill>
                  <a:srgbClr val="FFFFFF"/>
                </a:solidFill>
                <a:latin typeface="Sylfaen" pitchFamily="18" charset="0"/>
              </a:rPr>
              <a:t>Water Policy</a:t>
            </a:r>
          </a:p>
          <a:p>
            <a:pPr>
              <a:spcBef>
                <a:spcPct val="50000"/>
              </a:spcBef>
              <a:buFontTx/>
              <a:buChar char="•"/>
            </a:pPr>
            <a:r>
              <a:rPr lang="en-US" sz="2400" dirty="0" smtClean="0">
                <a:solidFill>
                  <a:srgbClr val="FFFFFF"/>
                </a:solidFill>
                <a:latin typeface="Sylfaen" pitchFamily="18" charset="0"/>
              </a:rPr>
              <a:t>Farmland </a:t>
            </a:r>
            <a:r>
              <a:rPr lang="en-US" sz="2400" dirty="0">
                <a:solidFill>
                  <a:srgbClr val="FFFFFF"/>
                </a:solidFill>
                <a:latin typeface="Sylfaen" pitchFamily="18" charset="0"/>
              </a:rPr>
              <a:t>Preservation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152400"/>
            <a:ext cx="9144000" cy="1143000"/>
            <a:chOff x="0" y="-96"/>
            <a:chExt cx="5760" cy="720"/>
          </a:xfrm>
        </p:grpSpPr>
        <p:sp>
          <p:nvSpPr>
            <p:cNvPr id="7175" name="Text Box 3"/>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Previous and ongoing research</a:t>
              </a:r>
            </a:p>
          </p:txBody>
        </p:sp>
        <p:pic>
          <p:nvPicPr>
            <p:cNvPr id="7176" name="Picture 4"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grpSp>
        <p:nvGrpSpPr>
          <p:cNvPr id="3" name="Group 5"/>
          <p:cNvGrpSpPr>
            <a:grpSpLocks/>
          </p:cNvGrpSpPr>
          <p:nvPr/>
        </p:nvGrpSpPr>
        <p:grpSpPr bwMode="auto">
          <a:xfrm>
            <a:off x="381000" y="914400"/>
            <a:ext cx="8153400" cy="5410200"/>
            <a:chOff x="336" y="1056"/>
            <a:chExt cx="4944" cy="2304"/>
          </a:xfrm>
        </p:grpSpPr>
        <p:sp>
          <p:nvSpPr>
            <p:cNvPr id="7173" name="Rectangle 6"/>
            <p:cNvSpPr>
              <a:spLocks noChangeArrowheads="1"/>
            </p:cNvSpPr>
            <p:nvPr/>
          </p:nvSpPr>
          <p:spPr bwMode="auto">
            <a:xfrm>
              <a:off x="432" y="1056"/>
              <a:ext cx="4848" cy="2208"/>
            </a:xfrm>
            <a:prstGeom prst="rect">
              <a:avLst/>
            </a:prstGeom>
            <a:solidFill>
              <a:srgbClr val="EAEAEA"/>
            </a:solidFill>
            <a:ln w="9525">
              <a:noFill/>
              <a:miter lim="800000"/>
              <a:headEnd/>
              <a:tailEnd/>
            </a:ln>
          </p:spPr>
          <p:txBody>
            <a:bodyPr wrap="none" anchor="ctr"/>
            <a:lstStyle/>
            <a:p>
              <a:endParaRPr lang="en-US"/>
            </a:p>
          </p:txBody>
        </p:sp>
        <p:sp>
          <p:nvSpPr>
            <p:cNvPr id="7174" name="Rectangle 7"/>
            <p:cNvSpPr>
              <a:spLocks noChangeArrowheads="1"/>
            </p:cNvSpPr>
            <p:nvPr/>
          </p:nvSpPr>
          <p:spPr bwMode="auto">
            <a:xfrm>
              <a:off x="336" y="1152"/>
              <a:ext cx="4848" cy="2208"/>
            </a:xfrm>
            <a:prstGeom prst="rect">
              <a:avLst/>
            </a:prstGeom>
            <a:gradFill rotWithShape="1">
              <a:gsLst>
                <a:gs pos="0">
                  <a:srgbClr val="336699"/>
                </a:gs>
                <a:gs pos="100000">
                  <a:srgbClr val="6B90B5"/>
                </a:gs>
              </a:gsLst>
              <a:lin ang="5400000" scaled="1"/>
            </a:gradFill>
            <a:ln w="9525">
              <a:noFill/>
              <a:miter lim="800000"/>
              <a:headEnd/>
              <a:tailEnd/>
            </a:ln>
          </p:spPr>
          <p:txBody>
            <a:bodyPr wrap="none" anchor="ctr"/>
            <a:lstStyle/>
            <a:p>
              <a:endParaRPr lang="en-US"/>
            </a:p>
          </p:txBody>
        </p:sp>
      </p:grpSp>
      <p:sp>
        <p:nvSpPr>
          <p:cNvPr id="7172" name="Text Box 8"/>
          <p:cNvSpPr txBox="1">
            <a:spLocks noChangeArrowheads="1"/>
          </p:cNvSpPr>
          <p:nvPr/>
        </p:nvSpPr>
        <p:spPr bwMode="auto">
          <a:xfrm>
            <a:off x="609600" y="1295400"/>
            <a:ext cx="7696200" cy="4999038"/>
          </a:xfrm>
          <a:prstGeom prst="rect">
            <a:avLst/>
          </a:prstGeom>
          <a:noFill/>
          <a:ln w="9525">
            <a:noFill/>
            <a:miter lim="800000"/>
            <a:headEnd/>
            <a:tailEnd/>
          </a:ln>
        </p:spPr>
        <p:txBody>
          <a:bodyPr>
            <a:spAutoFit/>
          </a:bodyPr>
          <a:lstStyle/>
          <a:p>
            <a:pPr marL="228600" indent="-228600">
              <a:spcBef>
                <a:spcPct val="50000"/>
              </a:spcBef>
              <a:buSzPct val="150000"/>
              <a:buFontTx/>
              <a:buChar char="•"/>
            </a:pPr>
            <a:r>
              <a:rPr lang="en-US" dirty="0">
                <a:solidFill>
                  <a:schemeClr val="bg1"/>
                </a:solidFill>
                <a:latin typeface="Sylfaen" pitchFamily="18" charset="0"/>
              </a:rPr>
              <a:t>Christopher Ellis, et al. (Texas A&amp;M University) - “Texas Urban Triangle:       Working Toward Sustainable New Communities” - 1999</a:t>
            </a:r>
          </a:p>
          <a:p>
            <a:pPr marL="228600" indent="-228600">
              <a:spcBef>
                <a:spcPct val="50000"/>
              </a:spcBef>
              <a:buSzPct val="150000"/>
              <a:buFontTx/>
              <a:buChar char="•"/>
            </a:pPr>
            <a:endParaRPr lang="en-US" sz="800" dirty="0">
              <a:solidFill>
                <a:schemeClr val="bg1"/>
              </a:solidFill>
              <a:latin typeface="Sylfaen" pitchFamily="18" charset="0"/>
            </a:endParaRPr>
          </a:p>
          <a:p>
            <a:pPr marL="228600" indent="-228600">
              <a:spcBef>
                <a:spcPct val="50000"/>
              </a:spcBef>
              <a:buSzPct val="150000"/>
              <a:buFontTx/>
              <a:buChar char="•"/>
            </a:pPr>
            <a:r>
              <a:rPr lang="en-US" dirty="0">
                <a:solidFill>
                  <a:schemeClr val="bg1"/>
                </a:solidFill>
                <a:latin typeface="Sylfaen" pitchFamily="18" charset="0"/>
              </a:rPr>
              <a:t>Texas Department of Transportation – “Crossroads of the Americas:  Trans-Texas Corridor Plan” - 2003</a:t>
            </a:r>
          </a:p>
          <a:p>
            <a:pPr marL="228600" indent="-228600">
              <a:spcBef>
                <a:spcPct val="50000"/>
              </a:spcBef>
              <a:buSzPct val="150000"/>
              <a:buFontTx/>
              <a:buChar char="•"/>
            </a:pPr>
            <a:endParaRPr lang="en-US" sz="800" dirty="0">
              <a:solidFill>
                <a:schemeClr val="bg1"/>
              </a:solidFill>
              <a:latin typeface="Sylfaen" pitchFamily="18" charset="0"/>
            </a:endParaRPr>
          </a:p>
          <a:p>
            <a:pPr marL="228600" indent="-228600">
              <a:spcBef>
                <a:spcPct val="50000"/>
              </a:spcBef>
              <a:buSzPct val="150000"/>
              <a:buFontTx/>
              <a:buChar char="•"/>
            </a:pPr>
            <a:r>
              <a:rPr lang="en-US" dirty="0">
                <a:solidFill>
                  <a:schemeClr val="bg1"/>
                </a:solidFill>
                <a:latin typeface="Sylfaen" pitchFamily="18" charset="0"/>
              </a:rPr>
              <a:t>Federal Reserve Bank of Dallas – “The Texas Triangle as Megalopolis” and </a:t>
            </a:r>
            <a:r>
              <a:rPr lang="en-US" dirty="0">
                <a:solidFill>
                  <a:schemeClr val="bg1"/>
                </a:solidFill>
              </a:rPr>
              <a:t> </a:t>
            </a:r>
            <a:r>
              <a:rPr lang="en-US" dirty="0">
                <a:solidFill>
                  <a:schemeClr val="bg1"/>
                </a:solidFill>
                <a:latin typeface="Sylfaen" pitchFamily="18" charset="0"/>
              </a:rPr>
              <a:t>“The Economics of the Texas Urban Triangle” - 2004</a:t>
            </a:r>
          </a:p>
          <a:p>
            <a:pPr marL="228600" indent="-228600">
              <a:spcBef>
                <a:spcPct val="50000"/>
              </a:spcBef>
              <a:buSzPct val="150000"/>
              <a:buFontTx/>
              <a:buChar char="•"/>
            </a:pPr>
            <a:endParaRPr lang="en-US" sz="800" dirty="0">
              <a:solidFill>
                <a:schemeClr val="bg1"/>
              </a:solidFill>
              <a:latin typeface="Sylfaen" pitchFamily="18" charset="0"/>
            </a:endParaRPr>
          </a:p>
          <a:p>
            <a:pPr marL="228600" indent="-228600">
              <a:spcBef>
                <a:spcPct val="50000"/>
              </a:spcBef>
              <a:buSzPct val="150000"/>
              <a:buFontTx/>
              <a:buChar char="•"/>
            </a:pPr>
            <a:r>
              <a:rPr lang="en-US" dirty="0">
                <a:solidFill>
                  <a:schemeClr val="bg1"/>
                </a:solidFill>
                <a:latin typeface="Sylfaen" pitchFamily="18" charset="0"/>
              </a:rPr>
              <a:t>Regional Plan Association – “Dancing Through the Scales:  From Region to Mega-Region” – 2004</a:t>
            </a:r>
          </a:p>
          <a:p>
            <a:pPr marL="228600" indent="-228600">
              <a:spcBef>
                <a:spcPct val="50000"/>
              </a:spcBef>
              <a:buSzPct val="150000"/>
              <a:buFontTx/>
              <a:buChar char="•"/>
            </a:pPr>
            <a:endParaRPr lang="en-US" sz="800" dirty="0">
              <a:solidFill>
                <a:schemeClr val="bg1"/>
              </a:solidFill>
              <a:latin typeface="Sylfaen" pitchFamily="18" charset="0"/>
            </a:endParaRPr>
          </a:p>
          <a:p>
            <a:pPr marL="228600" indent="-228600">
              <a:spcBef>
                <a:spcPct val="50000"/>
              </a:spcBef>
              <a:buSzPct val="150000"/>
              <a:buFontTx/>
              <a:buChar char="•"/>
            </a:pPr>
            <a:r>
              <a:rPr lang="en-US" dirty="0">
                <a:solidFill>
                  <a:schemeClr val="bg1"/>
                </a:solidFill>
                <a:latin typeface="Sylfaen" pitchFamily="18" charset="0"/>
              </a:rPr>
              <a:t>Robert Lang and Dawn </a:t>
            </a:r>
            <a:r>
              <a:rPr lang="en-US" dirty="0" err="1">
                <a:solidFill>
                  <a:schemeClr val="bg1"/>
                </a:solidFill>
                <a:latin typeface="Sylfaen" pitchFamily="18" charset="0"/>
              </a:rPr>
              <a:t>Dhavale</a:t>
            </a:r>
            <a:r>
              <a:rPr lang="en-US" dirty="0">
                <a:solidFill>
                  <a:schemeClr val="bg1"/>
                </a:solidFill>
                <a:latin typeface="Sylfaen" pitchFamily="18" charset="0"/>
              </a:rPr>
              <a:t> (Virginia Tech University) – “Beyond Megalopolis:  Exploring America’s New ‘</a:t>
            </a:r>
            <a:r>
              <a:rPr lang="en-US" dirty="0" err="1">
                <a:solidFill>
                  <a:schemeClr val="bg1"/>
                </a:solidFill>
                <a:latin typeface="Sylfaen" pitchFamily="18" charset="0"/>
              </a:rPr>
              <a:t>Megalopolitan</a:t>
            </a:r>
            <a:r>
              <a:rPr lang="en-US" dirty="0">
                <a:solidFill>
                  <a:schemeClr val="bg1"/>
                </a:solidFill>
                <a:latin typeface="Sylfaen" pitchFamily="18" charset="0"/>
              </a:rPr>
              <a:t>’ Geography” - 2005</a:t>
            </a:r>
          </a:p>
          <a:p>
            <a:pPr marL="228600" indent="-228600">
              <a:spcBef>
                <a:spcPct val="50000"/>
              </a:spcBef>
              <a:buSzPct val="150000"/>
              <a:buFontTx/>
              <a:buChar char="•"/>
            </a:pPr>
            <a:endParaRPr lang="en-US" sz="800" dirty="0">
              <a:solidFill>
                <a:schemeClr val="bg1"/>
              </a:solidFill>
              <a:latin typeface="Sylfaen" pitchFamily="18" charset="0"/>
            </a:endParaRPr>
          </a:p>
          <a:p>
            <a:pPr marL="228600" indent="-228600">
              <a:spcBef>
                <a:spcPct val="50000"/>
              </a:spcBef>
              <a:buSzPct val="150000"/>
              <a:buFontTx/>
              <a:buChar char="•"/>
            </a:pPr>
            <a:r>
              <a:rPr lang="en-US" dirty="0">
                <a:solidFill>
                  <a:schemeClr val="bg1"/>
                </a:solidFill>
                <a:latin typeface="Sylfaen" pitchFamily="18" charset="0"/>
              </a:rPr>
              <a:t>Jose </a:t>
            </a:r>
            <a:r>
              <a:rPr lang="en-US" dirty="0" err="1">
                <a:solidFill>
                  <a:schemeClr val="bg1"/>
                </a:solidFill>
                <a:latin typeface="Sylfaen" pitchFamily="18" charset="0"/>
              </a:rPr>
              <a:t>Gavinha</a:t>
            </a:r>
            <a:r>
              <a:rPr lang="en-US" dirty="0">
                <a:solidFill>
                  <a:schemeClr val="bg1"/>
                </a:solidFill>
                <a:latin typeface="Sylfaen" pitchFamily="18" charset="0"/>
              </a:rPr>
              <a:t> (Texas A&amp;M University) – “Globalization and the Texan Metropolises:  Competition and </a:t>
            </a:r>
            <a:r>
              <a:rPr lang="en-US" dirty="0" err="1">
                <a:solidFill>
                  <a:schemeClr val="bg1"/>
                </a:solidFill>
                <a:latin typeface="Sylfaen" pitchFamily="18" charset="0"/>
              </a:rPr>
              <a:t>Complementarity</a:t>
            </a:r>
            <a:r>
              <a:rPr lang="en-US" dirty="0">
                <a:solidFill>
                  <a:schemeClr val="bg1"/>
                </a:solidFill>
                <a:latin typeface="Sylfaen" pitchFamily="18" charset="0"/>
              </a:rPr>
              <a:t> in the T.U.T.” - 2007</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533400" y="1371600"/>
            <a:ext cx="8001000" cy="52578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2"/>
          <p:cNvGrpSpPr>
            <a:grpSpLocks/>
          </p:cNvGrpSpPr>
          <p:nvPr/>
        </p:nvGrpSpPr>
        <p:grpSpPr bwMode="auto">
          <a:xfrm>
            <a:off x="0" y="0"/>
            <a:ext cx="9144000" cy="1143000"/>
            <a:chOff x="0" y="-96"/>
            <a:chExt cx="5760" cy="720"/>
          </a:xfrm>
        </p:grpSpPr>
        <p:sp>
          <p:nvSpPr>
            <p:cNvPr id="9232" name="Text Box 3"/>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Previous and ongoing</a:t>
              </a:r>
              <a:r>
                <a:rPr lang="en-US" b="1" dirty="0" smtClean="0">
                  <a:solidFill>
                    <a:srgbClr val="FFFFFF"/>
                  </a:solidFill>
                  <a:latin typeface="Perpetua Titling MT" pitchFamily="18" charset="0"/>
                </a:rPr>
                <a:t> proposals</a:t>
              </a:r>
              <a:endParaRPr lang="en-US" b="1" dirty="0">
                <a:solidFill>
                  <a:srgbClr val="FFFFFF"/>
                </a:solidFill>
                <a:latin typeface="Perpetua Titling MT" pitchFamily="18" charset="0"/>
              </a:endParaRPr>
            </a:p>
          </p:txBody>
        </p:sp>
        <p:pic>
          <p:nvPicPr>
            <p:cNvPr id="9233" name="Picture 4"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
        <p:nvSpPr>
          <p:cNvPr id="9220" name="Text Box 5"/>
          <p:cNvSpPr txBox="1">
            <a:spLocks noChangeArrowheads="1"/>
          </p:cNvSpPr>
          <p:nvPr/>
        </p:nvSpPr>
        <p:spPr bwMode="auto">
          <a:xfrm>
            <a:off x="457200" y="990600"/>
            <a:ext cx="5486400" cy="366713"/>
          </a:xfrm>
          <a:prstGeom prst="rect">
            <a:avLst/>
          </a:prstGeom>
          <a:noFill/>
          <a:ln w="9525">
            <a:noFill/>
            <a:miter lim="800000"/>
            <a:headEnd/>
            <a:tailEnd/>
          </a:ln>
        </p:spPr>
        <p:txBody>
          <a:bodyPr>
            <a:spAutoFit/>
          </a:bodyPr>
          <a:lstStyle/>
          <a:p>
            <a:pPr>
              <a:spcBef>
                <a:spcPct val="50000"/>
              </a:spcBef>
            </a:pPr>
            <a:r>
              <a:rPr lang="en-US">
                <a:solidFill>
                  <a:srgbClr val="4382C1"/>
                </a:solidFill>
                <a:latin typeface="Impact" pitchFamily="34" charset="0"/>
              </a:rPr>
              <a:t>Trans Texas Corridor </a:t>
            </a:r>
          </a:p>
        </p:txBody>
      </p:sp>
      <p:grpSp>
        <p:nvGrpSpPr>
          <p:cNvPr id="3" name="Group 16"/>
          <p:cNvGrpSpPr>
            <a:grpSpLocks/>
          </p:cNvGrpSpPr>
          <p:nvPr/>
        </p:nvGrpSpPr>
        <p:grpSpPr bwMode="auto">
          <a:xfrm>
            <a:off x="1562100" y="2057400"/>
            <a:ext cx="6019800" cy="3810000"/>
            <a:chOff x="1676400" y="1752600"/>
            <a:chExt cx="5791200" cy="3903663"/>
          </a:xfrm>
        </p:grpSpPr>
        <p:pic>
          <p:nvPicPr>
            <p:cNvPr id="9222" name="Picture 7"/>
            <p:cNvPicPr>
              <a:picLocks noChangeAspect="1" noChangeArrowheads="1"/>
            </p:cNvPicPr>
            <p:nvPr/>
          </p:nvPicPr>
          <p:blipFill>
            <a:blip r:embed="rId4"/>
            <a:srcRect l="33337" t="21558" r="21587" b="30782"/>
            <a:stretch>
              <a:fillRect/>
            </a:stretch>
          </p:blipFill>
          <p:spPr bwMode="auto">
            <a:xfrm>
              <a:off x="1676400" y="1752600"/>
              <a:ext cx="5791200" cy="3903663"/>
            </a:xfrm>
            <a:prstGeom prst="rect">
              <a:avLst/>
            </a:prstGeom>
            <a:noFill/>
            <a:ln w="9525">
              <a:solidFill>
                <a:schemeClr val="folHlink"/>
              </a:solidFill>
              <a:miter lim="800000"/>
              <a:headEnd/>
              <a:tailEnd/>
            </a:ln>
          </p:spPr>
        </p:pic>
        <p:grpSp>
          <p:nvGrpSpPr>
            <p:cNvPr id="4" name="Group 8"/>
            <p:cNvGrpSpPr>
              <a:grpSpLocks/>
            </p:cNvGrpSpPr>
            <p:nvPr/>
          </p:nvGrpSpPr>
          <p:grpSpPr bwMode="auto">
            <a:xfrm>
              <a:off x="4800600" y="3124201"/>
              <a:ext cx="2362200" cy="1639888"/>
              <a:chOff x="2928" y="2064"/>
              <a:chExt cx="1488" cy="1033"/>
            </a:xfrm>
          </p:grpSpPr>
          <p:sp>
            <p:nvSpPr>
              <p:cNvPr id="9224" name="Oval 9"/>
              <p:cNvSpPr>
                <a:spLocks noChangeArrowheads="1"/>
              </p:cNvSpPr>
              <p:nvPr/>
            </p:nvSpPr>
            <p:spPr bwMode="auto">
              <a:xfrm>
                <a:off x="3456" y="2064"/>
                <a:ext cx="96" cy="96"/>
              </a:xfrm>
              <a:prstGeom prst="ellipse">
                <a:avLst/>
              </a:prstGeom>
              <a:solidFill>
                <a:srgbClr val="FF0000">
                  <a:alpha val="74901"/>
                </a:srgbClr>
              </a:solidFill>
              <a:ln w="9525">
                <a:noFill/>
                <a:round/>
                <a:headEnd/>
                <a:tailEnd/>
              </a:ln>
            </p:spPr>
            <p:txBody>
              <a:bodyPr wrap="none" anchor="ctr"/>
              <a:lstStyle/>
              <a:p>
                <a:pPr algn="r"/>
                <a:endParaRPr lang="en-US"/>
              </a:p>
            </p:txBody>
          </p:sp>
          <p:sp>
            <p:nvSpPr>
              <p:cNvPr id="9225" name="Text Box 10"/>
              <p:cNvSpPr txBox="1">
                <a:spLocks noChangeArrowheads="1"/>
              </p:cNvSpPr>
              <p:nvPr/>
            </p:nvSpPr>
            <p:spPr bwMode="auto">
              <a:xfrm>
                <a:off x="3504" y="2064"/>
                <a:ext cx="720" cy="278"/>
              </a:xfrm>
              <a:prstGeom prst="rect">
                <a:avLst/>
              </a:prstGeom>
              <a:noFill/>
              <a:ln w="9525">
                <a:noFill/>
                <a:miter lim="800000"/>
                <a:headEnd/>
                <a:tailEnd/>
              </a:ln>
            </p:spPr>
            <p:txBody>
              <a:bodyPr>
                <a:spAutoFit/>
              </a:bodyPr>
              <a:lstStyle/>
              <a:p>
                <a:pPr algn="r">
                  <a:spcBef>
                    <a:spcPct val="50000"/>
                  </a:spcBef>
                </a:pPr>
                <a:r>
                  <a:rPr lang="en-US" sz="1100" b="1">
                    <a:solidFill>
                      <a:srgbClr val="292929"/>
                    </a:solidFill>
                  </a:rPr>
                  <a:t>Dallas/Fort Worth</a:t>
                </a:r>
              </a:p>
            </p:txBody>
          </p:sp>
          <p:sp>
            <p:nvSpPr>
              <p:cNvPr id="9226" name="Oval 11"/>
              <p:cNvSpPr>
                <a:spLocks noChangeArrowheads="1"/>
              </p:cNvSpPr>
              <p:nvPr/>
            </p:nvSpPr>
            <p:spPr bwMode="auto">
              <a:xfrm>
                <a:off x="3840" y="2688"/>
                <a:ext cx="96" cy="96"/>
              </a:xfrm>
              <a:prstGeom prst="ellipse">
                <a:avLst/>
              </a:prstGeom>
              <a:solidFill>
                <a:srgbClr val="FF0000">
                  <a:alpha val="74901"/>
                </a:srgbClr>
              </a:solidFill>
              <a:ln w="9525">
                <a:noFill/>
                <a:round/>
                <a:headEnd/>
                <a:tailEnd/>
              </a:ln>
            </p:spPr>
            <p:txBody>
              <a:bodyPr wrap="none" anchor="ctr"/>
              <a:lstStyle/>
              <a:p>
                <a:pPr algn="r"/>
                <a:endParaRPr lang="en-US"/>
              </a:p>
            </p:txBody>
          </p:sp>
          <p:sp>
            <p:nvSpPr>
              <p:cNvPr id="9227" name="Oval 12"/>
              <p:cNvSpPr>
                <a:spLocks noChangeArrowheads="1"/>
              </p:cNvSpPr>
              <p:nvPr/>
            </p:nvSpPr>
            <p:spPr bwMode="auto">
              <a:xfrm>
                <a:off x="3120" y="2832"/>
                <a:ext cx="96" cy="96"/>
              </a:xfrm>
              <a:prstGeom prst="ellipse">
                <a:avLst/>
              </a:prstGeom>
              <a:solidFill>
                <a:srgbClr val="FF0000">
                  <a:alpha val="74901"/>
                </a:srgbClr>
              </a:solidFill>
              <a:ln w="9525">
                <a:noFill/>
                <a:round/>
                <a:headEnd/>
                <a:tailEnd/>
              </a:ln>
            </p:spPr>
            <p:txBody>
              <a:bodyPr wrap="none" anchor="ctr"/>
              <a:lstStyle/>
              <a:p>
                <a:pPr algn="r"/>
                <a:endParaRPr lang="en-US"/>
              </a:p>
            </p:txBody>
          </p:sp>
          <p:sp>
            <p:nvSpPr>
              <p:cNvPr id="9228" name="Oval 13"/>
              <p:cNvSpPr>
                <a:spLocks noChangeArrowheads="1"/>
              </p:cNvSpPr>
              <p:nvPr/>
            </p:nvSpPr>
            <p:spPr bwMode="auto">
              <a:xfrm>
                <a:off x="3216" y="2592"/>
                <a:ext cx="96" cy="96"/>
              </a:xfrm>
              <a:prstGeom prst="ellipse">
                <a:avLst/>
              </a:prstGeom>
              <a:solidFill>
                <a:srgbClr val="FF0000">
                  <a:alpha val="74901"/>
                </a:srgbClr>
              </a:solidFill>
              <a:ln w="9525">
                <a:noFill/>
                <a:round/>
                <a:headEnd/>
                <a:tailEnd/>
              </a:ln>
            </p:spPr>
            <p:txBody>
              <a:bodyPr wrap="none" anchor="ctr"/>
              <a:lstStyle/>
              <a:p>
                <a:pPr algn="r"/>
                <a:endParaRPr lang="en-US"/>
              </a:p>
            </p:txBody>
          </p:sp>
          <p:sp>
            <p:nvSpPr>
              <p:cNvPr id="9229" name="Text Box 14"/>
              <p:cNvSpPr txBox="1">
                <a:spLocks noChangeArrowheads="1"/>
              </p:cNvSpPr>
              <p:nvPr/>
            </p:nvSpPr>
            <p:spPr bwMode="auto">
              <a:xfrm>
                <a:off x="2928" y="2400"/>
                <a:ext cx="720" cy="169"/>
              </a:xfrm>
              <a:prstGeom prst="rect">
                <a:avLst/>
              </a:prstGeom>
              <a:noFill/>
              <a:ln w="9525">
                <a:noFill/>
                <a:miter lim="800000"/>
                <a:headEnd/>
                <a:tailEnd/>
              </a:ln>
            </p:spPr>
            <p:txBody>
              <a:bodyPr>
                <a:spAutoFit/>
              </a:bodyPr>
              <a:lstStyle/>
              <a:p>
                <a:pPr algn="r">
                  <a:spcBef>
                    <a:spcPct val="50000"/>
                  </a:spcBef>
                </a:pPr>
                <a:r>
                  <a:rPr lang="en-US" sz="1100" b="1">
                    <a:solidFill>
                      <a:srgbClr val="292929"/>
                    </a:solidFill>
                  </a:rPr>
                  <a:t>Austin</a:t>
                </a:r>
              </a:p>
            </p:txBody>
          </p:sp>
          <p:sp>
            <p:nvSpPr>
              <p:cNvPr id="9230" name="Text Box 15"/>
              <p:cNvSpPr txBox="1">
                <a:spLocks noChangeArrowheads="1"/>
              </p:cNvSpPr>
              <p:nvPr/>
            </p:nvSpPr>
            <p:spPr bwMode="auto">
              <a:xfrm>
                <a:off x="3696" y="2544"/>
                <a:ext cx="720" cy="169"/>
              </a:xfrm>
              <a:prstGeom prst="rect">
                <a:avLst/>
              </a:prstGeom>
              <a:noFill/>
              <a:ln w="9525">
                <a:noFill/>
                <a:miter lim="800000"/>
                <a:headEnd/>
                <a:tailEnd/>
              </a:ln>
            </p:spPr>
            <p:txBody>
              <a:bodyPr>
                <a:spAutoFit/>
              </a:bodyPr>
              <a:lstStyle/>
              <a:p>
                <a:pPr algn="r">
                  <a:spcBef>
                    <a:spcPct val="50000"/>
                  </a:spcBef>
                </a:pPr>
                <a:r>
                  <a:rPr lang="en-US" sz="1100" b="1">
                    <a:solidFill>
                      <a:srgbClr val="292929"/>
                    </a:solidFill>
                  </a:rPr>
                  <a:t>Houston</a:t>
                </a:r>
              </a:p>
            </p:txBody>
          </p:sp>
          <p:sp>
            <p:nvSpPr>
              <p:cNvPr id="9231" name="Text Box 16"/>
              <p:cNvSpPr txBox="1">
                <a:spLocks noChangeArrowheads="1"/>
              </p:cNvSpPr>
              <p:nvPr/>
            </p:nvSpPr>
            <p:spPr bwMode="auto">
              <a:xfrm>
                <a:off x="2928" y="2928"/>
                <a:ext cx="720" cy="169"/>
              </a:xfrm>
              <a:prstGeom prst="rect">
                <a:avLst/>
              </a:prstGeom>
              <a:noFill/>
              <a:ln w="9525">
                <a:noFill/>
                <a:miter lim="800000"/>
                <a:headEnd/>
                <a:tailEnd/>
              </a:ln>
            </p:spPr>
            <p:txBody>
              <a:bodyPr>
                <a:spAutoFit/>
              </a:bodyPr>
              <a:lstStyle/>
              <a:p>
                <a:pPr algn="r">
                  <a:spcBef>
                    <a:spcPct val="50000"/>
                  </a:spcBef>
                </a:pPr>
                <a:r>
                  <a:rPr lang="en-US" sz="1100" b="1">
                    <a:solidFill>
                      <a:srgbClr val="292929"/>
                    </a:solidFill>
                  </a:rPr>
                  <a:t>San Antonio</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609600" y="1219200"/>
            <a:ext cx="8001000" cy="54102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pSp>
        <p:nvGrpSpPr>
          <p:cNvPr id="2" name="Group 3"/>
          <p:cNvGrpSpPr>
            <a:grpSpLocks/>
          </p:cNvGrpSpPr>
          <p:nvPr/>
        </p:nvGrpSpPr>
        <p:grpSpPr bwMode="auto">
          <a:xfrm>
            <a:off x="0" y="0"/>
            <a:ext cx="9144000" cy="1143000"/>
            <a:chOff x="0" y="-96"/>
            <a:chExt cx="5760" cy="720"/>
          </a:xfrm>
        </p:grpSpPr>
        <p:sp>
          <p:nvSpPr>
            <p:cNvPr id="10264" name="Text Box 4"/>
            <p:cNvSpPr txBox="1">
              <a:spLocks noChangeArrowheads="1"/>
            </p:cNvSpPr>
            <p:nvPr/>
          </p:nvSpPr>
          <p:spPr bwMode="auto">
            <a:xfrm>
              <a:off x="0" y="192"/>
              <a:ext cx="5760" cy="233"/>
            </a:xfrm>
            <a:prstGeom prst="rect">
              <a:avLst/>
            </a:prstGeom>
            <a:solidFill>
              <a:srgbClr val="808080">
                <a:alpha val="65881"/>
              </a:srgbClr>
            </a:solidFill>
            <a:ln w="9525">
              <a:noFill/>
              <a:miter lim="800000"/>
              <a:headEnd/>
              <a:tailEnd/>
            </a:ln>
          </p:spPr>
          <p:txBody>
            <a:bodyPr>
              <a:spAutoFit/>
            </a:bodyPr>
            <a:lstStyle/>
            <a:p>
              <a:pPr>
                <a:spcBef>
                  <a:spcPct val="50000"/>
                </a:spcBef>
              </a:pPr>
              <a:r>
                <a:rPr lang="en-US" b="1" dirty="0">
                  <a:solidFill>
                    <a:srgbClr val="FFFFFF"/>
                  </a:solidFill>
                  <a:latin typeface="Perpetua Titling MT" pitchFamily="18" charset="0"/>
                </a:rPr>
                <a:t>Previous and ongoing</a:t>
              </a:r>
              <a:r>
                <a:rPr lang="en-US" b="1" dirty="0" smtClean="0">
                  <a:solidFill>
                    <a:srgbClr val="FFFFFF"/>
                  </a:solidFill>
                  <a:latin typeface="Perpetua Titling MT" pitchFamily="18" charset="0"/>
                </a:rPr>
                <a:t> projects</a:t>
              </a:r>
              <a:endParaRPr lang="en-US" b="1" dirty="0">
                <a:solidFill>
                  <a:srgbClr val="FFFFFF"/>
                </a:solidFill>
                <a:latin typeface="Perpetua Titling MT" pitchFamily="18" charset="0"/>
              </a:endParaRPr>
            </a:p>
          </p:txBody>
        </p:sp>
        <p:pic>
          <p:nvPicPr>
            <p:cNvPr id="10265" name="Picture 5"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
        <p:nvSpPr>
          <p:cNvPr id="10244" name="Text Box 6"/>
          <p:cNvSpPr txBox="1">
            <a:spLocks noChangeArrowheads="1"/>
          </p:cNvSpPr>
          <p:nvPr/>
        </p:nvSpPr>
        <p:spPr bwMode="auto">
          <a:xfrm>
            <a:off x="533400" y="838200"/>
            <a:ext cx="2667000" cy="366713"/>
          </a:xfrm>
          <a:prstGeom prst="rect">
            <a:avLst/>
          </a:prstGeom>
          <a:noFill/>
          <a:ln w="9525">
            <a:noFill/>
            <a:miter lim="800000"/>
            <a:headEnd/>
            <a:tailEnd/>
          </a:ln>
        </p:spPr>
        <p:txBody>
          <a:bodyPr>
            <a:spAutoFit/>
          </a:bodyPr>
          <a:lstStyle/>
          <a:p>
            <a:pPr>
              <a:spcBef>
                <a:spcPct val="50000"/>
              </a:spcBef>
            </a:pPr>
            <a:r>
              <a:rPr lang="en-US">
                <a:solidFill>
                  <a:srgbClr val="4382C1"/>
                </a:solidFill>
                <a:latin typeface="Impact" pitchFamily="34" charset="0"/>
              </a:rPr>
              <a:t>Trans Texas Corridor </a:t>
            </a:r>
          </a:p>
        </p:txBody>
      </p:sp>
      <p:grpSp>
        <p:nvGrpSpPr>
          <p:cNvPr id="3" name="Group 48"/>
          <p:cNvGrpSpPr>
            <a:grpSpLocks/>
          </p:cNvGrpSpPr>
          <p:nvPr/>
        </p:nvGrpSpPr>
        <p:grpSpPr bwMode="auto">
          <a:xfrm>
            <a:off x="1886744" y="1600200"/>
            <a:ext cx="5370512" cy="4533900"/>
            <a:chOff x="2590800" y="1981200"/>
            <a:chExt cx="4419600" cy="4217988"/>
          </a:xfrm>
        </p:grpSpPr>
        <p:pic>
          <p:nvPicPr>
            <p:cNvPr id="10249" name="Picture 7" descr="mar04nl"/>
            <p:cNvPicPr>
              <a:picLocks noChangeAspect="1" noChangeArrowheads="1"/>
            </p:cNvPicPr>
            <p:nvPr/>
          </p:nvPicPr>
          <p:blipFill>
            <a:blip r:embed="rId4"/>
            <a:srcRect l="1166" t="1163" r="850" b="2325"/>
            <a:stretch>
              <a:fillRect/>
            </a:stretch>
          </p:blipFill>
          <p:spPr bwMode="auto">
            <a:xfrm>
              <a:off x="2590800" y="1981200"/>
              <a:ext cx="4267200" cy="4217988"/>
            </a:xfrm>
            <a:prstGeom prst="rect">
              <a:avLst/>
            </a:prstGeom>
            <a:noFill/>
            <a:ln w="9525">
              <a:noFill/>
              <a:miter lim="800000"/>
              <a:headEnd/>
              <a:tailEnd/>
            </a:ln>
          </p:spPr>
        </p:pic>
        <p:grpSp>
          <p:nvGrpSpPr>
            <p:cNvPr id="4" name="Group 47"/>
            <p:cNvGrpSpPr>
              <a:grpSpLocks/>
            </p:cNvGrpSpPr>
            <p:nvPr/>
          </p:nvGrpSpPr>
          <p:grpSpPr bwMode="auto">
            <a:xfrm>
              <a:off x="4953000" y="3429001"/>
              <a:ext cx="1905000" cy="1371599"/>
              <a:chOff x="1684867" y="2075180"/>
              <a:chExt cx="5528733" cy="3244215"/>
            </a:xfrm>
          </p:grpSpPr>
          <p:sp>
            <p:nvSpPr>
              <p:cNvPr id="10259" name="Freeform 8"/>
              <p:cNvSpPr>
                <a:spLocks/>
              </p:cNvSpPr>
              <p:nvPr/>
            </p:nvSpPr>
            <p:spPr bwMode="auto">
              <a:xfrm>
                <a:off x="1710267" y="4543425"/>
                <a:ext cx="5503333" cy="720937"/>
              </a:xfrm>
              <a:custGeom>
                <a:avLst/>
                <a:gdLst>
                  <a:gd name="T0" fmla="*/ 0 w 3900"/>
                  <a:gd name="T1" fmla="*/ 2147483647 h 524"/>
                  <a:gd name="T2" fmla="*/ 2147483647 w 3900"/>
                  <a:gd name="T3" fmla="*/ 2147483647 h 524"/>
                  <a:gd name="T4" fmla="*/ 2147483647 w 3900"/>
                  <a:gd name="T5" fmla="*/ 2147483647 h 524"/>
                  <a:gd name="T6" fmla="*/ 2147483647 w 3900"/>
                  <a:gd name="T7" fmla="*/ 2147483647 h 524"/>
                  <a:gd name="T8" fmla="*/ 2147483647 w 3900"/>
                  <a:gd name="T9" fmla="*/ 2147483647 h 524"/>
                  <a:gd name="T10" fmla="*/ 2147483647 w 3900"/>
                  <a:gd name="T11" fmla="*/ 2147483647 h 524"/>
                  <a:gd name="T12" fmla="*/ 2147483647 w 3900"/>
                  <a:gd name="T13" fmla="*/ 2147483647 h 524"/>
                  <a:gd name="T14" fmla="*/ 2147483647 w 3900"/>
                  <a:gd name="T15" fmla="*/ 2147483647 h 524"/>
                  <a:gd name="T16" fmla="*/ 2147483647 w 3900"/>
                  <a:gd name="T17" fmla="*/ 2147483647 h 524"/>
                  <a:gd name="T18" fmla="*/ 2147483647 w 3900"/>
                  <a:gd name="T19" fmla="*/ 2147483647 h 524"/>
                  <a:gd name="T20" fmla="*/ 2147483647 w 3900"/>
                  <a:gd name="T21" fmla="*/ 2147483647 h 524"/>
                  <a:gd name="T22" fmla="*/ 2147483647 w 3900"/>
                  <a:gd name="T23" fmla="*/ 2147483647 h 524"/>
                  <a:gd name="T24" fmla="*/ 2147483647 w 3900"/>
                  <a:gd name="T25" fmla="*/ 2147483647 h 524"/>
                  <a:gd name="T26" fmla="*/ 2147483647 w 3900"/>
                  <a:gd name="T27" fmla="*/ 2147483647 h 524"/>
                  <a:gd name="T28" fmla="*/ 2147483647 w 3900"/>
                  <a:gd name="T29" fmla="*/ 2147483647 h 524"/>
                  <a:gd name="T30" fmla="*/ 2147483647 w 3900"/>
                  <a:gd name="T31" fmla="*/ 2147483647 h 524"/>
                  <a:gd name="T32" fmla="*/ 2147483647 w 3900"/>
                  <a:gd name="T33" fmla="*/ 2147483647 h 524"/>
                  <a:gd name="T34" fmla="*/ 2147483647 w 3900"/>
                  <a:gd name="T35" fmla="*/ 2147483647 h 524"/>
                  <a:gd name="T36" fmla="*/ 2147483647 w 3900"/>
                  <a:gd name="T37" fmla="*/ 2147483647 h 524"/>
                  <a:gd name="T38" fmla="*/ 2147483647 w 3900"/>
                  <a:gd name="T39" fmla="*/ 2147483647 h 524"/>
                  <a:gd name="T40" fmla="*/ 2147483647 w 3900"/>
                  <a:gd name="T41" fmla="*/ 2147483647 h 524"/>
                  <a:gd name="T42" fmla="*/ 2147483647 w 3900"/>
                  <a:gd name="T43" fmla="*/ 0 h 5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00"/>
                  <a:gd name="T67" fmla="*/ 0 h 524"/>
                  <a:gd name="T68" fmla="*/ 3900 w 3900"/>
                  <a:gd name="T69" fmla="*/ 524 h 5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00" h="524">
                    <a:moveTo>
                      <a:pt x="0" y="522"/>
                    </a:moveTo>
                    <a:cubicBezTo>
                      <a:pt x="20" y="521"/>
                      <a:pt x="203" y="524"/>
                      <a:pt x="264" y="504"/>
                    </a:cubicBezTo>
                    <a:cubicBezTo>
                      <a:pt x="333" y="481"/>
                      <a:pt x="398" y="453"/>
                      <a:pt x="468" y="432"/>
                    </a:cubicBezTo>
                    <a:cubicBezTo>
                      <a:pt x="501" y="422"/>
                      <a:pt x="548" y="398"/>
                      <a:pt x="582" y="396"/>
                    </a:cubicBezTo>
                    <a:cubicBezTo>
                      <a:pt x="676" y="389"/>
                      <a:pt x="770" y="382"/>
                      <a:pt x="864" y="372"/>
                    </a:cubicBezTo>
                    <a:cubicBezTo>
                      <a:pt x="937" y="348"/>
                      <a:pt x="1005" y="357"/>
                      <a:pt x="1086" y="354"/>
                    </a:cubicBezTo>
                    <a:cubicBezTo>
                      <a:pt x="1208" y="342"/>
                      <a:pt x="1330" y="346"/>
                      <a:pt x="1452" y="336"/>
                    </a:cubicBezTo>
                    <a:cubicBezTo>
                      <a:pt x="1520" y="313"/>
                      <a:pt x="1445" y="337"/>
                      <a:pt x="1620" y="324"/>
                    </a:cubicBezTo>
                    <a:cubicBezTo>
                      <a:pt x="1643" y="322"/>
                      <a:pt x="1669" y="308"/>
                      <a:pt x="1692" y="306"/>
                    </a:cubicBezTo>
                    <a:cubicBezTo>
                      <a:pt x="1744" y="302"/>
                      <a:pt x="1796" y="302"/>
                      <a:pt x="1848" y="300"/>
                    </a:cubicBezTo>
                    <a:cubicBezTo>
                      <a:pt x="1911" y="292"/>
                      <a:pt x="1970" y="261"/>
                      <a:pt x="2034" y="252"/>
                    </a:cubicBezTo>
                    <a:cubicBezTo>
                      <a:pt x="2088" y="245"/>
                      <a:pt x="2142" y="241"/>
                      <a:pt x="2196" y="234"/>
                    </a:cubicBezTo>
                    <a:cubicBezTo>
                      <a:pt x="2282" y="236"/>
                      <a:pt x="2455" y="225"/>
                      <a:pt x="2562" y="252"/>
                    </a:cubicBezTo>
                    <a:cubicBezTo>
                      <a:pt x="2788" y="248"/>
                      <a:pt x="2886" y="239"/>
                      <a:pt x="3072" y="228"/>
                    </a:cubicBezTo>
                    <a:cubicBezTo>
                      <a:pt x="3094" y="221"/>
                      <a:pt x="3110" y="207"/>
                      <a:pt x="3132" y="198"/>
                    </a:cubicBezTo>
                    <a:cubicBezTo>
                      <a:pt x="3172" y="182"/>
                      <a:pt x="3210" y="178"/>
                      <a:pt x="3252" y="168"/>
                    </a:cubicBezTo>
                    <a:cubicBezTo>
                      <a:pt x="3256" y="162"/>
                      <a:pt x="3258" y="154"/>
                      <a:pt x="3264" y="150"/>
                    </a:cubicBezTo>
                    <a:cubicBezTo>
                      <a:pt x="3280" y="140"/>
                      <a:pt x="3300" y="138"/>
                      <a:pt x="3318" y="132"/>
                    </a:cubicBezTo>
                    <a:cubicBezTo>
                      <a:pt x="3345" y="123"/>
                      <a:pt x="3369" y="109"/>
                      <a:pt x="3396" y="102"/>
                    </a:cubicBezTo>
                    <a:cubicBezTo>
                      <a:pt x="3480" y="18"/>
                      <a:pt x="3411" y="45"/>
                      <a:pt x="3582" y="36"/>
                    </a:cubicBezTo>
                    <a:cubicBezTo>
                      <a:pt x="3662" y="9"/>
                      <a:pt x="3744" y="15"/>
                      <a:pt x="3828" y="12"/>
                    </a:cubicBezTo>
                    <a:cubicBezTo>
                      <a:pt x="3842" y="10"/>
                      <a:pt x="3881" y="0"/>
                      <a:pt x="3900" y="0"/>
                    </a:cubicBezTo>
                  </a:path>
                </a:pathLst>
              </a:custGeom>
              <a:noFill/>
              <a:ln w="38100">
                <a:solidFill>
                  <a:srgbClr val="4382C1"/>
                </a:solidFill>
                <a:round/>
                <a:headEnd/>
                <a:tailEnd/>
              </a:ln>
            </p:spPr>
            <p:txBody>
              <a:bodyPr wrap="none"/>
              <a:lstStyle/>
              <a:p>
                <a:endParaRPr lang="en-US"/>
              </a:p>
            </p:txBody>
          </p:sp>
          <p:sp>
            <p:nvSpPr>
              <p:cNvPr id="10260" name="Freeform 10"/>
              <p:cNvSpPr>
                <a:spLocks/>
              </p:cNvSpPr>
              <p:nvPr/>
            </p:nvSpPr>
            <p:spPr bwMode="auto">
              <a:xfrm>
                <a:off x="1684867" y="2075180"/>
                <a:ext cx="1674989" cy="3186430"/>
              </a:xfrm>
              <a:custGeom>
                <a:avLst/>
                <a:gdLst>
                  <a:gd name="T0" fmla="*/ 0 w 1187"/>
                  <a:gd name="T1" fmla="*/ 2147483647 h 2316"/>
                  <a:gd name="T2" fmla="*/ 2147483647 w 1187"/>
                  <a:gd name="T3" fmla="*/ 2147483647 h 2316"/>
                  <a:gd name="T4" fmla="*/ 2147483647 w 1187"/>
                  <a:gd name="T5" fmla="*/ 2147483647 h 2316"/>
                  <a:gd name="T6" fmla="*/ 2147483647 w 1187"/>
                  <a:gd name="T7" fmla="*/ 2147483647 h 2316"/>
                  <a:gd name="T8" fmla="*/ 2147483647 w 1187"/>
                  <a:gd name="T9" fmla="*/ 2147483647 h 2316"/>
                  <a:gd name="T10" fmla="*/ 2147483647 w 1187"/>
                  <a:gd name="T11" fmla="*/ 2147483647 h 2316"/>
                  <a:gd name="T12" fmla="*/ 2147483647 w 1187"/>
                  <a:gd name="T13" fmla="*/ 2147483647 h 2316"/>
                  <a:gd name="T14" fmla="*/ 2147483647 w 1187"/>
                  <a:gd name="T15" fmla="*/ 2147483647 h 2316"/>
                  <a:gd name="T16" fmla="*/ 2147483647 w 1187"/>
                  <a:gd name="T17" fmla="*/ 2147483647 h 2316"/>
                  <a:gd name="T18" fmla="*/ 2147483647 w 1187"/>
                  <a:gd name="T19" fmla="*/ 2147483647 h 2316"/>
                  <a:gd name="T20" fmla="*/ 2147483647 w 1187"/>
                  <a:gd name="T21" fmla="*/ 2147483647 h 2316"/>
                  <a:gd name="T22" fmla="*/ 2147483647 w 1187"/>
                  <a:gd name="T23" fmla="*/ 2147483647 h 2316"/>
                  <a:gd name="T24" fmla="*/ 2147483647 w 1187"/>
                  <a:gd name="T25" fmla="*/ 2147483647 h 2316"/>
                  <a:gd name="T26" fmla="*/ 2147483647 w 1187"/>
                  <a:gd name="T27" fmla="*/ 2147483647 h 2316"/>
                  <a:gd name="T28" fmla="*/ 2147483647 w 1187"/>
                  <a:gd name="T29" fmla="*/ 2147483647 h 2316"/>
                  <a:gd name="T30" fmla="*/ 2147483647 w 1187"/>
                  <a:gd name="T31" fmla="*/ 2147483647 h 2316"/>
                  <a:gd name="T32" fmla="*/ 2147483647 w 1187"/>
                  <a:gd name="T33" fmla="*/ 2147483647 h 2316"/>
                  <a:gd name="T34" fmla="*/ 2147483647 w 1187"/>
                  <a:gd name="T35" fmla="*/ 2147483647 h 2316"/>
                  <a:gd name="T36" fmla="*/ 2147483647 w 1187"/>
                  <a:gd name="T37" fmla="*/ 2147483647 h 2316"/>
                  <a:gd name="T38" fmla="*/ 2147483647 w 1187"/>
                  <a:gd name="T39" fmla="*/ 2147483647 h 2316"/>
                  <a:gd name="T40" fmla="*/ 2147483647 w 1187"/>
                  <a:gd name="T41" fmla="*/ 2147483647 h 2316"/>
                  <a:gd name="T42" fmla="*/ 2147483647 w 1187"/>
                  <a:gd name="T43" fmla="*/ 2147483647 h 2316"/>
                  <a:gd name="T44" fmla="*/ 2147483647 w 1187"/>
                  <a:gd name="T45" fmla="*/ 2147483647 h 2316"/>
                  <a:gd name="T46" fmla="*/ 2147483647 w 1187"/>
                  <a:gd name="T47" fmla="*/ 2147483647 h 2316"/>
                  <a:gd name="T48" fmla="*/ 2147483647 w 1187"/>
                  <a:gd name="T49" fmla="*/ 2147483647 h 2316"/>
                  <a:gd name="T50" fmla="*/ 2147483647 w 1187"/>
                  <a:gd name="T51" fmla="*/ 2147483647 h 2316"/>
                  <a:gd name="T52" fmla="*/ 2147483647 w 1187"/>
                  <a:gd name="T53" fmla="*/ 2147483647 h 2316"/>
                  <a:gd name="T54" fmla="*/ 2147483647 w 1187"/>
                  <a:gd name="T55" fmla="*/ 2147483647 h 2316"/>
                  <a:gd name="T56" fmla="*/ 2147483647 w 1187"/>
                  <a:gd name="T57" fmla="*/ 2147483647 h 2316"/>
                  <a:gd name="T58" fmla="*/ 2147483647 w 1187"/>
                  <a:gd name="T59" fmla="*/ 2147483647 h 2316"/>
                  <a:gd name="T60" fmla="*/ 2147483647 w 1187"/>
                  <a:gd name="T61" fmla="*/ 2147483647 h 2316"/>
                  <a:gd name="T62" fmla="*/ 2147483647 w 1187"/>
                  <a:gd name="T63" fmla="*/ 2147483647 h 2316"/>
                  <a:gd name="T64" fmla="*/ 2147483647 w 1187"/>
                  <a:gd name="T65" fmla="*/ 2147483647 h 2316"/>
                  <a:gd name="T66" fmla="*/ 2147483647 w 1187"/>
                  <a:gd name="T67" fmla="*/ 2147483647 h 2316"/>
                  <a:gd name="T68" fmla="*/ 2147483647 w 1187"/>
                  <a:gd name="T69" fmla="*/ 2147483647 h 2316"/>
                  <a:gd name="T70" fmla="*/ 2147483647 w 1187"/>
                  <a:gd name="T71" fmla="*/ 2147483647 h 2316"/>
                  <a:gd name="T72" fmla="*/ 2147483647 w 1187"/>
                  <a:gd name="T73" fmla="*/ 2147483647 h 2316"/>
                  <a:gd name="T74" fmla="*/ 2147483647 w 1187"/>
                  <a:gd name="T75" fmla="*/ 0 h 23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87"/>
                  <a:gd name="T115" fmla="*/ 0 h 2316"/>
                  <a:gd name="T116" fmla="*/ 1187 w 1187"/>
                  <a:gd name="T117" fmla="*/ 2316 h 23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87" h="2316">
                    <a:moveTo>
                      <a:pt x="0" y="2316"/>
                    </a:moveTo>
                    <a:cubicBezTo>
                      <a:pt x="11" y="2282"/>
                      <a:pt x="53" y="2280"/>
                      <a:pt x="84" y="2268"/>
                    </a:cubicBezTo>
                    <a:cubicBezTo>
                      <a:pt x="140" y="2247"/>
                      <a:pt x="75" y="2266"/>
                      <a:pt x="132" y="2238"/>
                    </a:cubicBezTo>
                    <a:cubicBezTo>
                      <a:pt x="155" y="2227"/>
                      <a:pt x="185" y="2220"/>
                      <a:pt x="210" y="2214"/>
                    </a:cubicBezTo>
                    <a:cubicBezTo>
                      <a:pt x="239" y="2195"/>
                      <a:pt x="273" y="2189"/>
                      <a:pt x="306" y="2178"/>
                    </a:cubicBezTo>
                    <a:cubicBezTo>
                      <a:pt x="332" y="2169"/>
                      <a:pt x="351" y="2145"/>
                      <a:pt x="378" y="2136"/>
                    </a:cubicBezTo>
                    <a:cubicBezTo>
                      <a:pt x="398" y="2106"/>
                      <a:pt x="419" y="2092"/>
                      <a:pt x="450" y="2076"/>
                    </a:cubicBezTo>
                    <a:cubicBezTo>
                      <a:pt x="465" y="2054"/>
                      <a:pt x="488" y="2031"/>
                      <a:pt x="510" y="2016"/>
                    </a:cubicBezTo>
                    <a:cubicBezTo>
                      <a:pt x="518" y="2004"/>
                      <a:pt x="533" y="1994"/>
                      <a:pt x="534" y="1980"/>
                    </a:cubicBezTo>
                    <a:cubicBezTo>
                      <a:pt x="538" y="1940"/>
                      <a:pt x="535" y="1894"/>
                      <a:pt x="558" y="1860"/>
                    </a:cubicBezTo>
                    <a:cubicBezTo>
                      <a:pt x="570" y="1812"/>
                      <a:pt x="555" y="1860"/>
                      <a:pt x="582" y="1812"/>
                    </a:cubicBezTo>
                    <a:cubicBezTo>
                      <a:pt x="594" y="1791"/>
                      <a:pt x="582" y="1793"/>
                      <a:pt x="594" y="1770"/>
                    </a:cubicBezTo>
                    <a:cubicBezTo>
                      <a:pt x="600" y="1757"/>
                      <a:pt x="618" y="1734"/>
                      <a:pt x="618" y="1734"/>
                    </a:cubicBezTo>
                    <a:cubicBezTo>
                      <a:pt x="625" y="1707"/>
                      <a:pt x="619" y="1684"/>
                      <a:pt x="648" y="1674"/>
                    </a:cubicBezTo>
                    <a:cubicBezTo>
                      <a:pt x="654" y="1656"/>
                      <a:pt x="660" y="1638"/>
                      <a:pt x="666" y="1620"/>
                    </a:cubicBezTo>
                    <a:cubicBezTo>
                      <a:pt x="672" y="1601"/>
                      <a:pt x="664" y="1574"/>
                      <a:pt x="678" y="1560"/>
                    </a:cubicBezTo>
                    <a:cubicBezTo>
                      <a:pt x="690" y="1548"/>
                      <a:pt x="702" y="1536"/>
                      <a:pt x="714" y="1524"/>
                    </a:cubicBezTo>
                    <a:cubicBezTo>
                      <a:pt x="733" y="1505"/>
                      <a:pt x="731" y="1486"/>
                      <a:pt x="756" y="1470"/>
                    </a:cubicBezTo>
                    <a:cubicBezTo>
                      <a:pt x="760" y="1464"/>
                      <a:pt x="763" y="1457"/>
                      <a:pt x="768" y="1452"/>
                    </a:cubicBezTo>
                    <a:cubicBezTo>
                      <a:pt x="773" y="1447"/>
                      <a:pt x="782" y="1446"/>
                      <a:pt x="786" y="1440"/>
                    </a:cubicBezTo>
                    <a:cubicBezTo>
                      <a:pt x="804" y="1411"/>
                      <a:pt x="801" y="1390"/>
                      <a:pt x="822" y="1362"/>
                    </a:cubicBezTo>
                    <a:cubicBezTo>
                      <a:pt x="824" y="1356"/>
                      <a:pt x="823" y="1348"/>
                      <a:pt x="828" y="1344"/>
                    </a:cubicBezTo>
                    <a:cubicBezTo>
                      <a:pt x="838" y="1337"/>
                      <a:pt x="864" y="1332"/>
                      <a:pt x="864" y="1332"/>
                    </a:cubicBezTo>
                    <a:cubicBezTo>
                      <a:pt x="871" y="1291"/>
                      <a:pt x="891" y="1259"/>
                      <a:pt x="900" y="1218"/>
                    </a:cubicBezTo>
                    <a:cubicBezTo>
                      <a:pt x="908" y="1183"/>
                      <a:pt x="898" y="1149"/>
                      <a:pt x="930" y="1128"/>
                    </a:cubicBezTo>
                    <a:cubicBezTo>
                      <a:pt x="944" y="1107"/>
                      <a:pt x="948" y="1080"/>
                      <a:pt x="966" y="1062"/>
                    </a:cubicBezTo>
                    <a:cubicBezTo>
                      <a:pt x="994" y="1034"/>
                      <a:pt x="1020" y="1003"/>
                      <a:pt x="1032" y="966"/>
                    </a:cubicBezTo>
                    <a:cubicBezTo>
                      <a:pt x="1039" y="903"/>
                      <a:pt x="1044" y="840"/>
                      <a:pt x="1080" y="786"/>
                    </a:cubicBezTo>
                    <a:cubicBezTo>
                      <a:pt x="1089" y="752"/>
                      <a:pt x="1092" y="710"/>
                      <a:pt x="1122" y="690"/>
                    </a:cubicBezTo>
                    <a:cubicBezTo>
                      <a:pt x="1130" y="667"/>
                      <a:pt x="1145" y="650"/>
                      <a:pt x="1158" y="630"/>
                    </a:cubicBezTo>
                    <a:cubicBezTo>
                      <a:pt x="1160" y="622"/>
                      <a:pt x="1159" y="613"/>
                      <a:pt x="1164" y="606"/>
                    </a:cubicBezTo>
                    <a:cubicBezTo>
                      <a:pt x="1168" y="600"/>
                      <a:pt x="1181" y="601"/>
                      <a:pt x="1182" y="594"/>
                    </a:cubicBezTo>
                    <a:cubicBezTo>
                      <a:pt x="1187" y="570"/>
                      <a:pt x="1171" y="532"/>
                      <a:pt x="1164" y="510"/>
                    </a:cubicBezTo>
                    <a:cubicBezTo>
                      <a:pt x="1144" y="449"/>
                      <a:pt x="1133" y="377"/>
                      <a:pt x="1086" y="330"/>
                    </a:cubicBezTo>
                    <a:cubicBezTo>
                      <a:pt x="1076" y="301"/>
                      <a:pt x="1063" y="281"/>
                      <a:pt x="1038" y="264"/>
                    </a:cubicBezTo>
                    <a:cubicBezTo>
                      <a:pt x="1010" y="223"/>
                      <a:pt x="1028" y="233"/>
                      <a:pt x="996" y="222"/>
                    </a:cubicBezTo>
                    <a:cubicBezTo>
                      <a:pt x="980" y="175"/>
                      <a:pt x="933" y="142"/>
                      <a:pt x="918" y="96"/>
                    </a:cubicBezTo>
                    <a:cubicBezTo>
                      <a:pt x="900" y="41"/>
                      <a:pt x="906" y="73"/>
                      <a:pt x="906" y="0"/>
                    </a:cubicBezTo>
                  </a:path>
                </a:pathLst>
              </a:custGeom>
              <a:noFill/>
              <a:ln w="38100">
                <a:solidFill>
                  <a:srgbClr val="4382C1"/>
                </a:solidFill>
                <a:round/>
                <a:headEnd/>
                <a:tailEnd/>
              </a:ln>
            </p:spPr>
            <p:txBody>
              <a:bodyPr wrap="none"/>
              <a:lstStyle/>
              <a:p>
                <a:endParaRPr lang="en-US"/>
              </a:p>
            </p:txBody>
          </p:sp>
          <p:sp>
            <p:nvSpPr>
              <p:cNvPr id="10261" name="Freeform 11"/>
              <p:cNvSpPr>
                <a:spLocks/>
              </p:cNvSpPr>
              <p:nvPr/>
            </p:nvSpPr>
            <p:spPr bwMode="auto">
              <a:xfrm>
                <a:off x="3572934" y="2108200"/>
                <a:ext cx="2404533" cy="3211195"/>
              </a:xfrm>
              <a:custGeom>
                <a:avLst/>
                <a:gdLst>
                  <a:gd name="T0" fmla="*/ 2147483647 w 1704"/>
                  <a:gd name="T1" fmla="*/ 2147483647 h 2334"/>
                  <a:gd name="T2" fmla="*/ 2147483647 w 1704"/>
                  <a:gd name="T3" fmla="*/ 2147483647 h 2334"/>
                  <a:gd name="T4" fmla="*/ 2147483647 w 1704"/>
                  <a:gd name="T5" fmla="*/ 2147483647 h 2334"/>
                  <a:gd name="T6" fmla="*/ 2147483647 w 1704"/>
                  <a:gd name="T7" fmla="*/ 2147483647 h 2334"/>
                  <a:gd name="T8" fmla="*/ 2147483647 w 1704"/>
                  <a:gd name="T9" fmla="*/ 2147483647 h 2334"/>
                  <a:gd name="T10" fmla="*/ 2147483647 w 1704"/>
                  <a:gd name="T11" fmla="*/ 2147483647 h 2334"/>
                  <a:gd name="T12" fmla="*/ 2147483647 w 1704"/>
                  <a:gd name="T13" fmla="*/ 2147483647 h 2334"/>
                  <a:gd name="T14" fmla="*/ 2147483647 w 1704"/>
                  <a:gd name="T15" fmla="*/ 2147483647 h 2334"/>
                  <a:gd name="T16" fmla="*/ 2147483647 w 1704"/>
                  <a:gd name="T17" fmla="*/ 2147483647 h 2334"/>
                  <a:gd name="T18" fmla="*/ 2147483647 w 1704"/>
                  <a:gd name="T19" fmla="*/ 2147483647 h 2334"/>
                  <a:gd name="T20" fmla="*/ 2147483647 w 1704"/>
                  <a:gd name="T21" fmla="*/ 2147483647 h 2334"/>
                  <a:gd name="T22" fmla="*/ 2147483647 w 1704"/>
                  <a:gd name="T23" fmla="*/ 2147483647 h 2334"/>
                  <a:gd name="T24" fmla="*/ 2147483647 w 1704"/>
                  <a:gd name="T25" fmla="*/ 2147483647 h 2334"/>
                  <a:gd name="T26" fmla="*/ 2147483647 w 1704"/>
                  <a:gd name="T27" fmla="*/ 2147483647 h 2334"/>
                  <a:gd name="T28" fmla="*/ 2147483647 w 1704"/>
                  <a:gd name="T29" fmla="*/ 2147483647 h 2334"/>
                  <a:gd name="T30" fmla="*/ 2147483647 w 1704"/>
                  <a:gd name="T31" fmla="*/ 2147483647 h 2334"/>
                  <a:gd name="T32" fmla="*/ 2147483647 w 1704"/>
                  <a:gd name="T33" fmla="*/ 2147483647 h 2334"/>
                  <a:gd name="T34" fmla="*/ 2147483647 w 1704"/>
                  <a:gd name="T35" fmla="*/ 2147483647 h 2334"/>
                  <a:gd name="T36" fmla="*/ 2147483647 w 1704"/>
                  <a:gd name="T37" fmla="*/ 2147483647 h 2334"/>
                  <a:gd name="T38" fmla="*/ 2147483647 w 1704"/>
                  <a:gd name="T39" fmla="*/ 2147483647 h 2334"/>
                  <a:gd name="T40" fmla="*/ 2147483647 w 1704"/>
                  <a:gd name="T41" fmla="*/ 2147483647 h 2334"/>
                  <a:gd name="T42" fmla="*/ 2147483647 w 1704"/>
                  <a:gd name="T43" fmla="*/ 2147483647 h 2334"/>
                  <a:gd name="T44" fmla="*/ 2147483647 w 1704"/>
                  <a:gd name="T45" fmla="*/ 2147483647 h 2334"/>
                  <a:gd name="T46" fmla="*/ 2147483647 w 1704"/>
                  <a:gd name="T47" fmla="*/ 2147483647 h 2334"/>
                  <a:gd name="T48" fmla="*/ 2147483647 w 1704"/>
                  <a:gd name="T49" fmla="*/ 2147483647 h 2334"/>
                  <a:gd name="T50" fmla="*/ 2147483647 w 1704"/>
                  <a:gd name="T51" fmla="*/ 2147483647 h 2334"/>
                  <a:gd name="T52" fmla="*/ 2147483647 w 1704"/>
                  <a:gd name="T53" fmla="*/ 2147483647 h 2334"/>
                  <a:gd name="T54" fmla="*/ 2147483647 w 1704"/>
                  <a:gd name="T55" fmla="*/ 2147483647 h 2334"/>
                  <a:gd name="T56" fmla="*/ 2147483647 w 1704"/>
                  <a:gd name="T57" fmla="*/ 2147483647 h 2334"/>
                  <a:gd name="T58" fmla="*/ 2147483647 w 1704"/>
                  <a:gd name="T59" fmla="*/ 2147483647 h 2334"/>
                  <a:gd name="T60" fmla="*/ 2147483647 w 1704"/>
                  <a:gd name="T61" fmla="*/ 2147483647 h 2334"/>
                  <a:gd name="T62" fmla="*/ 2147483647 w 1704"/>
                  <a:gd name="T63" fmla="*/ 2147483647 h 2334"/>
                  <a:gd name="T64" fmla="*/ 2147483647 w 1704"/>
                  <a:gd name="T65" fmla="*/ 2147483647 h 2334"/>
                  <a:gd name="T66" fmla="*/ 2147483647 w 1704"/>
                  <a:gd name="T67" fmla="*/ 2147483647 h 2334"/>
                  <a:gd name="T68" fmla="*/ 2147483647 w 1704"/>
                  <a:gd name="T69" fmla="*/ 2147483647 h 2334"/>
                  <a:gd name="T70" fmla="*/ 2147483647 w 1704"/>
                  <a:gd name="T71" fmla="*/ 2147483647 h 2334"/>
                  <a:gd name="T72" fmla="*/ 2147483647 w 1704"/>
                  <a:gd name="T73" fmla="*/ 2147483647 h 2334"/>
                  <a:gd name="T74" fmla="*/ 0 w 1704"/>
                  <a:gd name="T75" fmla="*/ 0 h 2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04"/>
                  <a:gd name="T115" fmla="*/ 0 h 2334"/>
                  <a:gd name="T116" fmla="*/ 1704 w 1704"/>
                  <a:gd name="T117" fmla="*/ 2334 h 2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04" h="2334">
                    <a:moveTo>
                      <a:pt x="1704" y="2334"/>
                    </a:moveTo>
                    <a:cubicBezTo>
                      <a:pt x="1672" y="2326"/>
                      <a:pt x="1640" y="2318"/>
                      <a:pt x="1608" y="2310"/>
                    </a:cubicBezTo>
                    <a:cubicBezTo>
                      <a:pt x="1590" y="2298"/>
                      <a:pt x="1572" y="2292"/>
                      <a:pt x="1554" y="2280"/>
                    </a:cubicBezTo>
                    <a:cubicBezTo>
                      <a:pt x="1550" y="2274"/>
                      <a:pt x="1547" y="2267"/>
                      <a:pt x="1542" y="2262"/>
                    </a:cubicBezTo>
                    <a:cubicBezTo>
                      <a:pt x="1537" y="2257"/>
                      <a:pt x="1529" y="2255"/>
                      <a:pt x="1524" y="2250"/>
                    </a:cubicBezTo>
                    <a:cubicBezTo>
                      <a:pt x="1475" y="2194"/>
                      <a:pt x="1523" y="2229"/>
                      <a:pt x="1482" y="2202"/>
                    </a:cubicBezTo>
                    <a:cubicBezTo>
                      <a:pt x="1465" y="2177"/>
                      <a:pt x="1441" y="2165"/>
                      <a:pt x="1416" y="2148"/>
                    </a:cubicBezTo>
                    <a:cubicBezTo>
                      <a:pt x="1376" y="2121"/>
                      <a:pt x="1336" y="2085"/>
                      <a:pt x="1290" y="2070"/>
                    </a:cubicBezTo>
                    <a:cubicBezTo>
                      <a:pt x="1282" y="2058"/>
                      <a:pt x="1271" y="2048"/>
                      <a:pt x="1266" y="2034"/>
                    </a:cubicBezTo>
                    <a:cubicBezTo>
                      <a:pt x="1264" y="2028"/>
                      <a:pt x="1265" y="2019"/>
                      <a:pt x="1260" y="2016"/>
                    </a:cubicBezTo>
                    <a:cubicBezTo>
                      <a:pt x="1249" y="2010"/>
                      <a:pt x="1236" y="2012"/>
                      <a:pt x="1224" y="2010"/>
                    </a:cubicBezTo>
                    <a:cubicBezTo>
                      <a:pt x="1187" y="1986"/>
                      <a:pt x="1189" y="1930"/>
                      <a:pt x="1176" y="1890"/>
                    </a:cubicBezTo>
                    <a:cubicBezTo>
                      <a:pt x="1170" y="1828"/>
                      <a:pt x="1157" y="1819"/>
                      <a:pt x="1164" y="1758"/>
                    </a:cubicBezTo>
                    <a:cubicBezTo>
                      <a:pt x="1162" y="1692"/>
                      <a:pt x="1162" y="1626"/>
                      <a:pt x="1158" y="1560"/>
                    </a:cubicBezTo>
                    <a:cubicBezTo>
                      <a:pt x="1156" y="1515"/>
                      <a:pt x="1117" y="1486"/>
                      <a:pt x="1104" y="1446"/>
                    </a:cubicBezTo>
                    <a:cubicBezTo>
                      <a:pt x="1094" y="1417"/>
                      <a:pt x="1085" y="1378"/>
                      <a:pt x="1056" y="1368"/>
                    </a:cubicBezTo>
                    <a:cubicBezTo>
                      <a:pt x="1047" y="1355"/>
                      <a:pt x="1034" y="1346"/>
                      <a:pt x="1026" y="1332"/>
                    </a:cubicBezTo>
                    <a:cubicBezTo>
                      <a:pt x="1020" y="1321"/>
                      <a:pt x="1018" y="1308"/>
                      <a:pt x="1014" y="1296"/>
                    </a:cubicBezTo>
                    <a:cubicBezTo>
                      <a:pt x="1009" y="1280"/>
                      <a:pt x="994" y="1273"/>
                      <a:pt x="984" y="1260"/>
                    </a:cubicBezTo>
                    <a:cubicBezTo>
                      <a:pt x="946" y="1212"/>
                      <a:pt x="977" y="1235"/>
                      <a:pt x="942" y="1212"/>
                    </a:cubicBezTo>
                    <a:cubicBezTo>
                      <a:pt x="927" y="1167"/>
                      <a:pt x="949" y="1221"/>
                      <a:pt x="918" y="1182"/>
                    </a:cubicBezTo>
                    <a:cubicBezTo>
                      <a:pt x="901" y="1161"/>
                      <a:pt x="913" y="1155"/>
                      <a:pt x="882" y="1134"/>
                    </a:cubicBezTo>
                    <a:cubicBezTo>
                      <a:pt x="822" y="1043"/>
                      <a:pt x="750" y="978"/>
                      <a:pt x="660" y="918"/>
                    </a:cubicBezTo>
                    <a:cubicBezTo>
                      <a:pt x="644" y="907"/>
                      <a:pt x="622" y="911"/>
                      <a:pt x="606" y="900"/>
                    </a:cubicBezTo>
                    <a:cubicBezTo>
                      <a:pt x="580" y="883"/>
                      <a:pt x="560" y="857"/>
                      <a:pt x="534" y="840"/>
                    </a:cubicBezTo>
                    <a:cubicBezTo>
                      <a:pt x="522" y="832"/>
                      <a:pt x="510" y="824"/>
                      <a:pt x="498" y="816"/>
                    </a:cubicBezTo>
                    <a:cubicBezTo>
                      <a:pt x="492" y="812"/>
                      <a:pt x="480" y="804"/>
                      <a:pt x="480" y="804"/>
                    </a:cubicBezTo>
                    <a:cubicBezTo>
                      <a:pt x="465" y="782"/>
                      <a:pt x="442" y="759"/>
                      <a:pt x="420" y="744"/>
                    </a:cubicBezTo>
                    <a:cubicBezTo>
                      <a:pt x="399" y="712"/>
                      <a:pt x="413" y="731"/>
                      <a:pt x="372" y="690"/>
                    </a:cubicBezTo>
                    <a:cubicBezTo>
                      <a:pt x="345" y="663"/>
                      <a:pt x="327" y="627"/>
                      <a:pt x="300" y="600"/>
                    </a:cubicBezTo>
                    <a:cubicBezTo>
                      <a:pt x="292" y="577"/>
                      <a:pt x="277" y="566"/>
                      <a:pt x="264" y="546"/>
                    </a:cubicBezTo>
                    <a:cubicBezTo>
                      <a:pt x="255" y="509"/>
                      <a:pt x="235" y="477"/>
                      <a:pt x="204" y="456"/>
                    </a:cubicBezTo>
                    <a:cubicBezTo>
                      <a:pt x="195" y="428"/>
                      <a:pt x="174" y="407"/>
                      <a:pt x="156" y="384"/>
                    </a:cubicBezTo>
                    <a:cubicBezTo>
                      <a:pt x="135" y="356"/>
                      <a:pt x="130" y="336"/>
                      <a:pt x="102" y="318"/>
                    </a:cubicBezTo>
                    <a:cubicBezTo>
                      <a:pt x="71" y="272"/>
                      <a:pt x="74" y="245"/>
                      <a:pt x="54" y="198"/>
                    </a:cubicBezTo>
                    <a:cubicBezTo>
                      <a:pt x="45" y="176"/>
                      <a:pt x="35" y="163"/>
                      <a:pt x="30" y="138"/>
                    </a:cubicBezTo>
                    <a:cubicBezTo>
                      <a:pt x="23" y="104"/>
                      <a:pt x="13" y="70"/>
                      <a:pt x="6" y="36"/>
                    </a:cubicBezTo>
                    <a:cubicBezTo>
                      <a:pt x="4" y="24"/>
                      <a:pt x="0" y="0"/>
                      <a:pt x="0" y="0"/>
                    </a:cubicBezTo>
                  </a:path>
                </a:pathLst>
              </a:custGeom>
              <a:noFill/>
              <a:ln w="38100">
                <a:solidFill>
                  <a:srgbClr val="4382C1"/>
                </a:solidFill>
                <a:round/>
                <a:headEnd/>
                <a:tailEnd/>
              </a:ln>
            </p:spPr>
            <p:txBody>
              <a:bodyPr wrap="none"/>
              <a:lstStyle/>
              <a:p>
                <a:endParaRPr lang="en-US"/>
              </a:p>
            </p:txBody>
          </p:sp>
          <p:sp>
            <p:nvSpPr>
              <p:cNvPr id="10262" name="Freeform 12"/>
              <p:cNvSpPr>
                <a:spLocks/>
              </p:cNvSpPr>
              <p:nvPr/>
            </p:nvSpPr>
            <p:spPr bwMode="auto">
              <a:xfrm>
                <a:off x="3349978" y="2190750"/>
                <a:ext cx="252589" cy="676910"/>
              </a:xfrm>
              <a:custGeom>
                <a:avLst/>
                <a:gdLst>
                  <a:gd name="T0" fmla="*/ 2147483647 w 179"/>
                  <a:gd name="T1" fmla="*/ 2147483647 h 492"/>
                  <a:gd name="T2" fmla="*/ 2147483647 w 179"/>
                  <a:gd name="T3" fmla="*/ 2147483647 h 492"/>
                  <a:gd name="T4" fmla="*/ 2147483647 w 179"/>
                  <a:gd name="T5" fmla="*/ 2147483647 h 492"/>
                  <a:gd name="T6" fmla="*/ 2147483647 w 179"/>
                  <a:gd name="T7" fmla="*/ 2147483647 h 492"/>
                  <a:gd name="T8" fmla="*/ 2147483647 w 179"/>
                  <a:gd name="T9" fmla="*/ 2147483647 h 492"/>
                  <a:gd name="T10" fmla="*/ 2147483647 w 179"/>
                  <a:gd name="T11" fmla="*/ 2147483647 h 492"/>
                  <a:gd name="T12" fmla="*/ 2147483647 w 179"/>
                  <a:gd name="T13" fmla="*/ 0 h 492"/>
                  <a:gd name="T14" fmla="*/ 0 60000 65536"/>
                  <a:gd name="T15" fmla="*/ 0 60000 65536"/>
                  <a:gd name="T16" fmla="*/ 0 60000 65536"/>
                  <a:gd name="T17" fmla="*/ 0 60000 65536"/>
                  <a:gd name="T18" fmla="*/ 0 60000 65536"/>
                  <a:gd name="T19" fmla="*/ 0 60000 65536"/>
                  <a:gd name="T20" fmla="*/ 0 60000 65536"/>
                  <a:gd name="T21" fmla="*/ 0 w 179"/>
                  <a:gd name="T22" fmla="*/ 0 h 492"/>
                  <a:gd name="T23" fmla="*/ 179 w 179"/>
                  <a:gd name="T24" fmla="*/ 492 h 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9" h="492">
                    <a:moveTo>
                      <a:pt x="14" y="492"/>
                    </a:moveTo>
                    <a:cubicBezTo>
                      <a:pt x="17" y="436"/>
                      <a:pt x="0" y="390"/>
                      <a:pt x="44" y="360"/>
                    </a:cubicBezTo>
                    <a:cubicBezTo>
                      <a:pt x="48" y="354"/>
                      <a:pt x="51" y="347"/>
                      <a:pt x="56" y="342"/>
                    </a:cubicBezTo>
                    <a:cubicBezTo>
                      <a:pt x="61" y="337"/>
                      <a:pt x="69" y="336"/>
                      <a:pt x="74" y="330"/>
                    </a:cubicBezTo>
                    <a:cubicBezTo>
                      <a:pt x="82" y="320"/>
                      <a:pt x="85" y="305"/>
                      <a:pt x="92" y="294"/>
                    </a:cubicBezTo>
                    <a:cubicBezTo>
                      <a:pt x="98" y="249"/>
                      <a:pt x="120" y="184"/>
                      <a:pt x="158" y="156"/>
                    </a:cubicBezTo>
                    <a:cubicBezTo>
                      <a:pt x="179" y="94"/>
                      <a:pt x="164" y="144"/>
                      <a:pt x="164" y="0"/>
                    </a:cubicBezTo>
                  </a:path>
                </a:pathLst>
              </a:custGeom>
              <a:noFill/>
              <a:ln w="38100">
                <a:solidFill>
                  <a:srgbClr val="4382C1"/>
                </a:solidFill>
                <a:round/>
                <a:headEnd/>
                <a:tailEnd/>
              </a:ln>
            </p:spPr>
            <p:txBody>
              <a:bodyPr wrap="none"/>
              <a:lstStyle/>
              <a:p>
                <a:endParaRPr lang="en-US"/>
              </a:p>
            </p:txBody>
          </p:sp>
          <p:sp>
            <p:nvSpPr>
              <p:cNvPr id="10263" name="Freeform 13"/>
              <p:cNvSpPr>
                <a:spLocks/>
              </p:cNvSpPr>
              <p:nvPr/>
            </p:nvSpPr>
            <p:spPr bwMode="auto">
              <a:xfrm>
                <a:off x="3158067" y="3345074"/>
                <a:ext cx="1921933" cy="1503786"/>
              </a:xfrm>
              <a:custGeom>
                <a:avLst/>
                <a:gdLst>
                  <a:gd name="T0" fmla="*/ 2147483647 w 1362"/>
                  <a:gd name="T1" fmla="*/ 2147483647 h 1093"/>
                  <a:gd name="T2" fmla="*/ 2147483647 w 1362"/>
                  <a:gd name="T3" fmla="*/ 2147483647 h 1093"/>
                  <a:gd name="T4" fmla="*/ 2147483647 w 1362"/>
                  <a:gd name="T5" fmla="*/ 2147483647 h 1093"/>
                  <a:gd name="T6" fmla="*/ 2147483647 w 1362"/>
                  <a:gd name="T7" fmla="*/ 2147483647 h 1093"/>
                  <a:gd name="T8" fmla="*/ 2147483647 w 1362"/>
                  <a:gd name="T9" fmla="*/ 2147483647 h 1093"/>
                  <a:gd name="T10" fmla="*/ 2147483647 w 1362"/>
                  <a:gd name="T11" fmla="*/ 2147483647 h 1093"/>
                  <a:gd name="T12" fmla="*/ 2147483647 w 1362"/>
                  <a:gd name="T13" fmla="*/ 2147483647 h 1093"/>
                  <a:gd name="T14" fmla="*/ 2147483647 w 1362"/>
                  <a:gd name="T15" fmla="*/ 2147483647 h 1093"/>
                  <a:gd name="T16" fmla="*/ 2147483647 w 1362"/>
                  <a:gd name="T17" fmla="*/ 2147483647 h 1093"/>
                  <a:gd name="T18" fmla="*/ 2147483647 w 1362"/>
                  <a:gd name="T19" fmla="*/ 2147483647 h 1093"/>
                  <a:gd name="T20" fmla="*/ 2147483647 w 1362"/>
                  <a:gd name="T21" fmla="*/ 2147483647 h 1093"/>
                  <a:gd name="T22" fmla="*/ 2147483647 w 1362"/>
                  <a:gd name="T23" fmla="*/ 2147483647 h 1093"/>
                  <a:gd name="T24" fmla="*/ 2147483647 w 1362"/>
                  <a:gd name="T25" fmla="*/ 2147483647 h 1093"/>
                  <a:gd name="T26" fmla="*/ 2147483647 w 1362"/>
                  <a:gd name="T27" fmla="*/ 2147483647 h 1093"/>
                  <a:gd name="T28" fmla="*/ 2147483647 w 1362"/>
                  <a:gd name="T29" fmla="*/ 2147483647 h 1093"/>
                  <a:gd name="T30" fmla="*/ 2147483647 w 1362"/>
                  <a:gd name="T31" fmla="*/ 2147483647 h 1093"/>
                  <a:gd name="T32" fmla="*/ 2147483647 w 1362"/>
                  <a:gd name="T33" fmla="*/ 2147483647 h 1093"/>
                  <a:gd name="T34" fmla="*/ 2147483647 w 1362"/>
                  <a:gd name="T35" fmla="*/ 2147483647 h 1093"/>
                  <a:gd name="T36" fmla="*/ 2147483647 w 1362"/>
                  <a:gd name="T37" fmla="*/ 2147483647 h 1093"/>
                  <a:gd name="T38" fmla="*/ 2147483647 w 1362"/>
                  <a:gd name="T39" fmla="*/ 2147483647 h 1093"/>
                  <a:gd name="T40" fmla="*/ 2147483647 w 1362"/>
                  <a:gd name="T41" fmla="*/ 2147483647 h 1093"/>
                  <a:gd name="T42" fmla="*/ 2147483647 w 1362"/>
                  <a:gd name="T43" fmla="*/ 2147483647 h 1093"/>
                  <a:gd name="T44" fmla="*/ 0 w 1362"/>
                  <a:gd name="T45" fmla="*/ 2147483647 h 10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62"/>
                  <a:gd name="T70" fmla="*/ 0 h 1093"/>
                  <a:gd name="T71" fmla="*/ 1362 w 1362"/>
                  <a:gd name="T72" fmla="*/ 1093 h 10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62" h="1093">
                    <a:moveTo>
                      <a:pt x="1362" y="1093"/>
                    </a:moveTo>
                    <a:cubicBezTo>
                      <a:pt x="1340" y="1060"/>
                      <a:pt x="1305" y="1062"/>
                      <a:pt x="1272" y="1045"/>
                    </a:cubicBezTo>
                    <a:cubicBezTo>
                      <a:pt x="1233" y="1025"/>
                      <a:pt x="1276" y="1042"/>
                      <a:pt x="1236" y="1015"/>
                    </a:cubicBezTo>
                    <a:cubicBezTo>
                      <a:pt x="1210" y="997"/>
                      <a:pt x="1172" y="996"/>
                      <a:pt x="1146" y="979"/>
                    </a:cubicBezTo>
                    <a:cubicBezTo>
                      <a:pt x="1130" y="968"/>
                      <a:pt x="1110" y="957"/>
                      <a:pt x="1092" y="949"/>
                    </a:cubicBezTo>
                    <a:cubicBezTo>
                      <a:pt x="1064" y="936"/>
                      <a:pt x="1031" y="929"/>
                      <a:pt x="1002" y="919"/>
                    </a:cubicBezTo>
                    <a:cubicBezTo>
                      <a:pt x="990" y="915"/>
                      <a:pt x="966" y="907"/>
                      <a:pt x="966" y="907"/>
                    </a:cubicBezTo>
                    <a:cubicBezTo>
                      <a:pt x="958" y="856"/>
                      <a:pt x="940" y="758"/>
                      <a:pt x="894" y="727"/>
                    </a:cubicBezTo>
                    <a:cubicBezTo>
                      <a:pt x="892" y="721"/>
                      <a:pt x="892" y="713"/>
                      <a:pt x="888" y="709"/>
                    </a:cubicBezTo>
                    <a:cubicBezTo>
                      <a:pt x="878" y="699"/>
                      <a:pt x="852" y="685"/>
                      <a:pt x="852" y="685"/>
                    </a:cubicBezTo>
                    <a:cubicBezTo>
                      <a:pt x="850" y="679"/>
                      <a:pt x="850" y="671"/>
                      <a:pt x="846" y="667"/>
                    </a:cubicBezTo>
                    <a:cubicBezTo>
                      <a:pt x="836" y="657"/>
                      <a:pt x="810" y="643"/>
                      <a:pt x="810" y="643"/>
                    </a:cubicBezTo>
                    <a:cubicBezTo>
                      <a:pt x="796" y="622"/>
                      <a:pt x="786" y="615"/>
                      <a:pt x="762" y="607"/>
                    </a:cubicBezTo>
                    <a:cubicBezTo>
                      <a:pt x="707" y="552"/>
                      <a:pt x="620" y="558"/>
                      <a:pt x="558" y="517"/>
                    </a:cubicBezTo>
                    <a:cubicBezTo>
                      <a:pt x="549" y="490"/>
                      <a:pt x="527" y="466"/>
                      <a:pt x="504" y="451"/>
                    </a:cubicBezTo>
                    <a:cubicBezTo>
                      <a:pt x="493" y="417"/>
                      <a:pt x="478" y="385"/>
                      <a:pt x="450" y="361"/>
                    </a:cubicBezTo>
                    <a:cubicBezTo>
                      <a:pt x="439" y="352"/>
                      <a:pt x="414" y="337"/>
                      <a:pt x="414" y="337"/>
                    </a:cubicBezTo>
                    <a:cubicBezTo>
                      <a:pt x="399" y="315"/>
                      <a:pt x="376" y="292"/>
                      <a:pt x="354" y="277"/>
                    </a:cubicBezTo>
                    <a:cubicBezTo>
                      <a:pt x="335" y="249"/>
                      <a:pt x="327" y="229"/>
                      <a:pt x="300" y="211"/>
                    </a:cubicBezTo>
                    <a:cubicBezTo>
                      <a:pt x="275" y="174"/>
                      <a:pt x="234" y="151"/>
                      <a:pt x="210" y="115"/>
                    </a:cubicBezTo>
                    <a:cubicBezTo>
                      <a:pt x="203" y="104"/>
                      <a:pt x="201" y="88"/>
                      <a:pt x="192" y="79"/>
                    </a:cubicBezTo>
                    <a:cubicBezTo>
                      <a:pt x="182" y="69"/>
                      <a:pt x="156" y="55"/>
                      <a:pt x="156" y="55"/>
                    </a:cubicBezTo>
                    <a:cubicBezTo>
                      <a:pt x="138" y="0"/>
                      <a:pt x="39" y="13"/>
                      <a:pt x="0" y="13"/>
                    </a:cubicBezTo>
                  </a:path>
                </a:pathLst>
              </a:custGeom>
              <a:noFill/>
              <a:ln w="19050">
                <a:solidFill>
                  <a:srgbClr val="4382C1"/>
                </a:solidFill>
                <a:round/>
                <a:headEnd/>
                <a:tailEnd/>
              </a:ln>
            </p:spPr>
            <p:txBody>
              <a:bodyPr wrap="none"/>
              <a:lstStyle/>
              <a:p>
                <a:endParaRPr lang="en-US"/>
              </a:p>
            </p:txBody>
          </p:sp>
        </p:grpSp>
        <p:sp>
          <p:nvSpPr>
            <p:cNvPr id="10251" name="Text Box 10"/>
            <p:cNvSpPr txBox="1">
              <a:spLocks noChangeArrowheads="1"/>
            </p:cNvSpPr>
            <p:nvPr/>
          </p:nvSpPr>
          <p:spPr bwMode="auto">
            <a:xfrm>
              <a:off x="5715000" y="3276600"/>
              <a:ext cx="1143000" cy="461665"/>
            </a:xfrm>
            <a:prstGeom prst="rect">
              <a:avLst/>
            </a:prstGeom>
            <a:noFill/>
            <a:ln w="9525">
              <a:noFill/>
              <a:miter lim="800000"/>
              <a:headEnd/>
              <a:tailEnd/>
            </a:ln>
          </p:spPr>
          <p:txBody>
            <a:bodyPr>
              <a:spAutoFit/>
            </a:bodyPr>
            <a:lstStyle/>
            <a:p>
              <a:pPr>
                <a:spcBef>
                  <a:spcPct val="50000"/>
                </a:spcBef>
              </a:pPr>
              <a:r>
                <a:rPr lang="en-US" sz="1200" b="1">
                  <a:solidFill>
                    <a:srgbClr val="292929"/>
                  </a:solidFill>
                </a:rPr>
                <a:t>Dallas/Fort Worth</a:t>
              </a:r>
            </a:p>
          </p:txBody>
        </p:sp>
        <p:sp>
          <p:nvSpPr>
            <p:cNvPr id="10252" name="Text Box 14"/>
            <p:cNvSpPr txBox="1">
              <a:spLocks noChangeArrowheads="1"/>
            </p:cNvSpPr>
            <p:nvPr/>
          </p:nvSpPr>
          <p:spPr bwMode="auto">
            <a:xfrm>
              <a:off x="4648200" y="4114800"/>
              <a:ext cx="1143000" cy="276999"/>
            </a:xfrm>
            <a:prstGeom prst="rect">
              <a:avLst/>
            </a:prstGeom>
            <a:noFill/>
            <a:ln w="9525">
              <a:noFill/>
              <a:miter lim="800000"/>
              <a:headEnd/>
              <a:tailEnd/>
            </a:ln>
          </p:spPr>
          <p:txBody>
            <a:bodyPr>
              <a:spAutoFit/>
            </a:bodyPr>
            <a:lstStyle/>
            <a:p>
              <a:pPr algn="ctr">
                <a:spcBef>
                  <a:spcPct val="50000"/>
                </a:spcBef>
              </a:pPr>
              <a:r>
                <a:rPr lang="en-US" sz="1200" b="1">
                  <a:solidFill>
                    <a:srgbClr val="292929"/>
                  </a:solidFill>
                </a:rPr>
                <a:t>Austin</a:t>
              </a:r>
            </a:p>
          </p:txBody>
        </p:sp>
        <p:sp>
          <p:nvSpPr>
            <p:cNvPr id="10253" name="Text Box 15"/>
            <p:cNvSpPr txBox="1">
              <a:spLocks noChangeArrowheads="1"/>
            </p:cNvSpPr>
            <p:nvPr/>
          </p:nvSpPr>
          <p:spPr bwMode="auto">
            <a:xfrm>
              <a:off x="5867400" y="4264223"/>
              <a:ext cx="1143000" cy="276999"/>
            </a:xfrm>
            <a:prstGeom prst="rect">
              <a:avLst/>
            </a:prstGeom>
            <a:noFill/>
            <a:ln w="9525">
              <a:noFill/>
              <a:miter lim="800000"/>
              <a:headEnd/>
              <a:tailEnd/>
            </a:ln>
          </p:spPr>
          <p:txBody>
            <a:bodyPr>
              <a:spAutoFit/>
            </a:bodyPr>
            <a:lstStyle/>
            <a:p>
              <a:pPr algn="ctr">
                <a:spcBef>
                  <a:spcPct val="50000"/>
                </a:spcBef>
              </a:pPr>
              <a:r>
                <a:rPr lang="en-US" sz="1200" b="1">
                  <a:solidFill>
                    <a:srgbClr val="292929"/>
                  </a:solidFill>
                </a:rPr>
                <a:t>Houston</a:t>
              </a:r>
            </a:p>
          </p:txBody>
        </p:sp>
        <p:sp>
          <p:nvSpPr>
            <p:cNvPr id="10254" name="Text Box 16"/>
            <p:cNvSpPr txBox="1">
              <a:spLocks noChangeArrowheads="1"/>
            </p:cNvSpPr>
            <p:nvPr/>
          </p:nvSpPr>
          <p:spPr bwMode="auto">
            <a:xfrm>
              <a:off x="4648200" y="4800600"/>
              <a:ext cx="1143000" cy="276999"/>
            </a:xfrm>
            <a:prstGeom prst="rect">
              <a:avLst/>
            </a:prstGeom>
            <a:noFill/>
            <a:ln w="9525">
              <a:noFill/>
              <a:miter lim="800000"/>
              <a:headEnd/>
              <a:tailEnd/>
            </a:ln>
          </p:spPr>
          <p:txBody>
            <a:bodyPr>
              <a:spAutoFit/>
            </a:bodyPr>
            <a:lstStyle/>
            <a:p>
              <a:pPr algn="ctr">
                <a:spcBef>
                  <a:spcPct val="50000"/>
                </a:spcBef>
              </a:pPr>
              <a:r>
                <a:rPr lang="en-US" sz="1200" b="1">
                  <a:solidFill>
                    <a:srgbClr val="292929"/>
                  </a:solidFill>
                </a:rPr>
                <a:t>San Antonio</a:t>
              </a:r>
            </a:p>
          </p:txBody>
        </p:sp>
        <p:sp>
          <p:nvSpPr>
            <p:cNvPr id="10255" name="Oval 12"/>
            <p:cNvSpPr>
              <a:spLocks noChangeArrowheads="1"/>
            </p:cNvSpPr>
            <p:nvPr/>
          </p:nvSpPr>
          <p:spPr bwMode="auto">
            <a:xfrm>
              <a:off x="5105400" y="4343401"/>
              <a:ext cx="152400" cy="152400"/>
            </a:xfrm>
            <a:prstGeom prst="ellipse">
              <a:avLst/>
            </a:prstGeom>
            <a:solidFill>
              <a:srgbClr val="FF0000">
                <a:alpha val="74901"/>
              </a:srgbClr>
            </a:solidFill>
            <a:ln w="9525">
              <a:noFill/>
              <a:round/>
              <a:headEnd/>
              <a:tailEnd/>
            </a:ln>
          </p:spPr>
          <p:txBody>
            <a:bodyPr wrap="none" anchor="ctr"/>
            <a:lstStyle/>
            <a:p>
              <a:endParaRPr lang="en-US"/>
            </a:p>
          </p:txBody>
        </p:sp>
        <p:sp>
          <p:nvSpPr>
            <p:cNvPr id="10256" name="Oval 9"/>
            <p:cNvSpPr>
              <a:spLocks noChangeArrowheads="1"/>
            </p:cNvSpPr>
            <p:nvPr/>
          </p:nvSpPr>
          <p:spPr bwMode="auto">
            <a:xfrm>
              <a:off x="5562600" y="3429000"/>
              <a:ext cx="152400" cy="152400"/>
            </a:xfrm>
            <a:prstGeom prst="ellipse">
              <a:avLst/>
            </a:prstGeom>
            <a:solidFill>
              <a:srgbClr val="FF0000">
                <a:alpha val="74901"/>
              </a:srgbClr>
            </a:solidFill>
            <a:ln w="9525">
              <a:noFill/>
              <a:round/>
              <a:headEnd/>
              <a:tailEnd/>
            </a:ln>
          </p:spPr>
          <p:txBody>
            <a:bodyPr wrap="none" anchor="ctr"/>
            <a:lstStyle/>
            <a:p>
              <a:endParaRPr lang="en-US"/>
            </a:p>
          </p:txBody>
        </p:sp>
        <p:sp>
          <p:nvSpPr>
            <p:cNvPr id="10257" name="Oval 11"/>
            <p:cNvSpPr>
              <a:spLocks noChangeArrowheads="1"/>
            </p:cNvSpPr>
            <p:nvPr/>
          </p:nvSpPr>
          <p:spPr bwMode="auto">
            <a:xfrm>
              <a:off x="6096000" y="4495800"/>
              <a:ext cx="152400" cy="152400"/>
            </a:xfrm>
            <a:prstGeom prst="ellipse">
              <a:avLst/>
            </a:prstGeom>
            <a:solidFill>
              <a:srgbClr val="FF0000">
                <a:alpha val="74901"/>
              </a:srgbClr>
            </a:solidFill>
            <a:ln w="9525">
              <a:noFill/>
              <a:round/>
              <a:headEnd/>
              <a:tailEnd/>
            </a:ln>
          </p:spPr>
          <p:txBody>
            <a:bodyPr wrap="none" anchor="ctr"/>
            <a:lstStyle/>
            <a:p>
              <a:endParaRPr lang="en-US"/>
            </a:p>
          </p:txBody>
        </p:sp>
        <p:sp>
          <p:nvSpPr>
            <p:cNvPr id="10258" name="Oval 12"/>
            <p:cNvSpPr>
              <a:spLocks noChangeArrowheads="1"/>
            </p:cNvSpPr>
            <p:nvPr/>
          </p:nvSpPr>
          <p:spPr bwMode="auto">
            <a:xfrm>
              <a:off x="4876800" y="4724400"/>
              <a:ext cx="152400" cy="152400"/>
            </a:xfrm>
            <a:prstGeom prst="ellipse">
              <a:avLst/>
            </a:prstGeom>
            <a:solidFill>
              <a:srgbClr val="FF0000">
                <a:alpha val="74901"/>
              </a:srgbClr>
            </a:solidFill>
            <a:ln w="9525">
              <a:noFill/>
              <a:round/>
              <a:headEnd/>
              <a:tailEnd/>
            </a:ln>
          </p:spPr>
          <p:txBody>
            <a:bodyPr wrap="none" anchor="ctr"/>
            <a:lstStyle/>
            <a:p>
              <a:endParaRPr lang="en-US"/>
            </a:p>
          </p:txBody>
        </p:sp>
      </p:grpSp>
      <p:pic>
        <p:nvPicPr>
          <p:cNvPr id="10246" name="Picture 14" descr="i45big"/>
          <p:cNvPicPr>
            <a:picLocks noChangeAspect="1" noChangeArrowheads="1"/>
          </p:cNvPicPr>
          <p:nvPr/>
        </p:nvPicPr>
        <p:blipFill>
          <a:blip r:embed="rId5">
            <a:clrChange>
              <a:clrFrom>
                <a:srgbClr val="000060"/>
              </a:clrFrom>
              <a:clrTo>
                <a:srgbClr val="000060">
                  <a:alpha val="0"/>
                </a:srgbClr>
              </a:clrTo>
            </a:clrChange>
          </a:blip>
          <a:srcRect/>
          <a:stretch>
            <a:fillRect/>
          </a:stretch>
        </p:blipFill>
        <p:spPr bwMode="auto">
          <a:xfrm>
            <a:off x="6096000" y="3657600"/>
            <a:ext cx="236538" cy="230188"/>
          </a:xfrm>
          <a:prstGeom prst="rect">
            <a:avLst/>
          </a:prstGeom>
          <a:noFill/>
          <a:ln w="9525">
            <a:noFill/>
            <a:miter lim="800000"/>
            <a:headEnd/>
            <a:tailEnd/>
          </a:ln>
        </p:spPr>
      </p:pic>
      <p:pic>
        <p:nvPicPr>
          <p:cNvPr id="10247" name="Picture 15"/>
          <p:cNvPicPr>
            <a:picLocks noChangeAspect="1" noChangeArrowheads="1"/>
          </p:cNvPicPr>
          <p:nvPr/>
        </p:nvPicPr>
        <p:blipFill>
          <a:blip r:embed="rId6" cstate="print">
            <a:clrChange>
              <a:clrFrom>
                <a:srgbClr val="000060"/>
              </a:clrFrom>
              <a:clrTo>
                <a:srgbClr val="000060">
                  <a:alpha val="0"/>
                </a:srgbClr>
              </a:clrTo>
            </a:clrChange>
          </a:blip>
          <a:srcRect l="17969" t="52084" r="64844" b="26041"/>
          <a:stretch>
            <a:fillRect/>
          </a:stretch>
        </p:blipFill>
        <p:spPr bwMode="auto">
          <a:xfrm>
            <a:off x="5627688" y="4410075"/>
            <a:ext cx="304800" cy="284163"/>
          </a:xfrm>
          <a:prstGeom prst="rect">
            <a:avLst/>
          </a:prstGeom>
          <a:noFill/>
          <a:ln w="9525">
            <a:noFill/>
            <a:miter lim="800000"/>
            <a:headEnd/>
            <a:tailEnd/>
          </a:ln>
        </p:spPr>
      </p:pic>
      <p:pic>
        <p:nvPicPr>
          <p:cNvPr id="10248" name="Picture 16"/>
          <p:cNvPicPr>
            <a:picLocks noChangeAspect="1" noChangeArrowheads="1"/>
          </p:cNvPicPr>
          <p:nvPr/>
        </p:nvPicPr>
        <p:blipFill>
          <a:blip r:embed="rId7" cstate="print">
            <a:clrChange>
              <a:clrFrom>
                <a:srgbClr val="000060"/>
              </a:clrFrom>
              <a:clrTo>
                <a:srgbClr val="000060">
                  <a:alpha val="0"/>
                </a:srgbClr>
              </a:clrTo>
            </a:clrChange>
          </a:blip>
          <a:srcRect l="39063" t="41666" r="45313" b="37500"/>
          <a:stretch>
            <a:fillRect/>
          </a:stretch>
        </p:blipFill>
        <p:spPr bwMode="auto">
          <a:xfrm>
            <a:off x="5334000" y="3657600"/>
            <a:ext cx="293688" cy="2841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10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6" name="Rectangle 10"/>
          <p:cNvSpPr>
            <a:spLocks noChangeArrowheads="1"/>
          </p:cNvSpPr>
          <p:nvPr/>
        </p:nvSpPr>
        <p:spPr bwMode="auto">
          <a:xfrm>
            <a:off x="533400" y="1447800"/>
            <a:ext cx="8077200" cy="49530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sp>
        <p:nvSpPr>
          <p:cNvPr id="11267" name="Text Box 2"/>
          <p:cNvSpPr txBox="1">
            <a:spLocks noChangeArrowheads="1"/>
          </p:cNvSpPr>
          <p:nvPr/>
        </p:nvSpPr>
        <p:spPr bwMode="auto">
          <a:xfrm>
            <a:off x="1295400" y="6477000"/>
            <a:ext cx="6248400" cy="307777"/>
          </a:xfrm>
          <a:prstGeom prst="rect">
            <a:avLst/>
          </a:prstGeom>
          <a:noFill/>
          <a:ln w="9525">
            <a:noFill/>
            <a:miter lim="800000"/>
            <a:headEnd/>
            <a:tailEnd/>
          </a:ln>
        </p:spPr>
        <p:txBody>
          <a:bodyPr wrap="square">
            <a:spAutoFit/>
          </a:bodyPr>
          <a:lstStyle/>
          <a:p>
            <a:pPr algn="ctr">
              <a:spcBef>
                <a:spcPct val="50000"/>
              </a:spcBef>
            </a:pPr>
            <a:r>
              <a:rPr lang="en-US" sz="1400" i="1" dirty="0" smtClean="0">
                <a:solidFill>
                  <a:srgbClr val="4382C1"/>
                </a:solidFill>
              </a:rPr>
              <a:t>Urban mega-regions identified </a:t>
            </a:r>
            <a:r>
              <a:rPr lang="en-US" sz="1400" i="1" dirty="0">
                <a:solidFill>
                  <a:srgbClr val="4382C1"/>
                </a:solidFill>
              </a:rPr>
              <a:t>by the University of Pennsylvania, School of Design</a:t>
            </a:r>
          </a:p>
        </p:txBody>
      </p:sp>
      <p:grpSp>
        <p:nvGrpSpPr>
          <p:cNvPr id="2" name="Group 3"/>
          <p:cNvGrpSpPr>
            <a:grpSpLocks/>
          </p:cNvGrpSpPr>
          <p:nvPr/>
        </p:nvGrpSpPr>
        <p:grpSpPr bwMode="auto">
          <a:xfrm>
            <a:off x="0" y="-152400"/>
            <a:ext cx="9144000" cy="1143000"/>
            <a:chOff x="0" y="-96"/>
            <a:chExt cx="5760" cy="720"/>
          </a:xfrm>
        </p:grpSpPr>
        <p:sp>
          <p:nvSpPr>
            <p:cNvPr id="11273" name="Text Box 4"/>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Previous and ongoing research</a:t>
              </a:r>
            </a:p>
          </p:txBody>
        </p:sp>
        <p:pic>
          <p:nvPicPr>
            <p:cNvPr id="11274" name="Picture 5" descr="tut_log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grpSp>
        <p:nvGrpSpPr>
          <p:cNvPr id="3" name="Group 6"/>
          <p:cNvGrpSpPr>
            <a:grpSpLocks/>
          </p:cNvGrpSpPr>
          <p:nvPr/>
        </p:nvGrpSpPr>
        <p:grpSpPr bwMode="auto">
          <a:xfrm>
            <a:off x="762000" y="1676400"/>
            <a:ext cx="7696200" cy="4572000"/>
            <a:chOff x="384" y="912"/>
            <a:chExt cx="4840" cy="2725"/>
          </a:xfrm>
        </p:grpSpPr>
        <p:pic>
          <p:nvPicPr>
            <p:cNvPr id="39943" name="Picture 7"/>
            <p:cNvPicPr>
              <a:picLocks noChangeAspect="1" noChangeArrowheads="1"/>
            </p:cNvPicPr>
            <p:nvPr/>
          </p:nvPicPr>
          <p:blipFill>
            <a:blip r:embed="rId3">
              <a:lum contrast="24000"/>
            </a:blip>
            <a:srcRect/>
            <a:stretch>
              <a:fillRect/>
            </a:stretch>
          </p:blipFill>
          <p:spPr bwMode="auto">
            <a:xfrm>
              <a:off x="384" y="912"/>
              <a:ext cx="4840" cy="2725"/>
            </a:xfrm>
            <a:prstGeom prst="rect">
              <a:avLst/>
            </a:prstGeom>
            <a:noFill/>
            <a:ln w="9525">
              <a:noFill/>
              <a:miter lim="800000"/>
              <a:headEnd/>
              <a:tailEnd/>
            </a:ln>
            <a:effectLst>
              <a:outerShdw blurRad="63500" dist="107763" dir="2700000" algn="ctr" rotWithShape="0">
                <a:schemeClr val="bg2">
                  <a:alpha val="50000"/>
                </a:schemeClr>
              </a:outerShdw>
            </a:effectLst>
          </p:spPr>
        </p:pic>
        <p:pic>
          <p:nvPicPr>
            <p:cNvPr id="11272" name="Picture 8"/>
            <p:cNvPicPr>
              <a:picLocks noChangeAspect="1" noChangeArrowheads="1"/>
            </p:cNvPicPr>
            <p:nvPr/>
          </p:nvPicPr>
          <p:blipFill>
            <a:blip r:embed="rId3">
              <a:lum contrast="24000"/>
            </a:blip>
            <a:srcRect l="1193" t="71962" r="88075" b="1274"/>
            <a:stretch>
              <a:fillRect/>
            </a:stretch>
          </p:blipFill>
          <p:spPr bwMode="auto">
            <a:xfrm rot="5400000">
              <a:off x="3264" y="2832"/>
              <a:ext cx="432" cy="1104"/>
            </a:xfrm>
            <a:prstGeom prst="rect">
              <a:avLst/>
            </a:prstGeom>
            <a:noFill/>
            <a:ln w="9525">
              <a:noFill/>
              <a:miter lim="800000"/>
              <a:headEnd/>
              <a:tailEnd/>
            </a:ln>
          </p:spPr>
        </p:pic>
      </p:grpSp>
      <p:sp>
        <p:nvSpPr>
          <p:cNvPr id="11270" name="Text Box 9"/>
          <p:cNvSpPr txBox="1">
            <a:spLocks noChangeArrowheads="1"/>
          </p:cNvSpPr>
          <p:nvPr/>
        </p:nvSpPr>
        <p:spPr bwMode="auto">
          <a:xfrm>
            <a:off x="457200" y="1066800"/>
            <a:ext cx="5867400" cy="369332"/>
          </a:xfrm>
          <a:prstGeom prst="rect">
            <a:avLst/>
          </a:prstGeom>
          <a:noFill/>
          <a:ln w="9525">
            <a:noFill/>
            <a:miter lim="800000"/>
            <a:headEnd/>
            <a:tailEnd/>
          </a:ln>
        </p:spPr>
        <p:txBody>
          <a:bodyPr wrap="square">
            <a:spAutoFit/>
          </a:bodyPr>
          <a:lstStyle/>
          <a:p>
            <a:pPr>
              <a:spcBef>
                <a:spcPct val="50000"/>
              </a:spcBef>
            </a:pPr>
            <a:r>
              <a:rPr lang="en-US" dirty="0">
                <a:solidFill>
                  <a:srgbClr val="4382C1"/>
                </a:solidFill>
                <a:latin typeface="Impact" pitchFamily="34" charset="0"/>
              </a:rPr>
              <a:t>Regional Plan Association / </a:t>
            </a:r>
            <a:r>
              <a:rPr lang="en-US" dirty="0" smtClean="0">
                <a:solidFill>
                  <a:srgbClr val="4382C1"/>
                </a:solidFill>
                <a:latin typeface="Impact" pitchFamily="34" charset="0"/>
              </a:rPr>
              <a:t>University </a:t>
            </a:r>
            <a:r>
              <a:rPr lang="en-US" dirty="0">
                <a:solidFill>
                  <a:srgbClr val="4382C1"/>
                </a:solidFill>
                <a:latin typeface="Impact" pitchFamily="34" charset="0"/>
              </a:rPr>
              <a:t>of Pennsylvania, 2004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946"/>
                                        </p:tgtEl>
                                        <p:attrNameLst>
                                          <p:attrName>style.visibility</p:attrName>
                                        </p:attrNameLst>
                                      </p:cBhvr>
                                      <p:to>
                                        <p:strVal val="visible"/>
                                      </p:to>
                                    </p:set>
                                    <p:animEffect transition="in" filter="fade">
                                      <p:cBhvr>
                                        <p:cTn id="7" dur="1000"/>
                                        <p:tgtEl>
                                          <p:spTgt spid="39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228600" y="1295400"/>
            <a:ext cx="8610600" cy="4724400"/>
          </a:xfrm>
          <a:prstGeom prst="rect">
            <a:avLst/>
          </a:prstGeom>
          <a:gradFill rotWithShape="1">
            <a:gsLst>
              <a:gs pos="0">
                <a:srgbClr val="4382C1">
                  <a:gamma/>
                  <a:tint val="69804"/>
                  <a:invGamma/>
                </a:srgbClr>
              </a:gs>
              <a:gs pos="100000">
                <a:srgbClr val="4382C1"/>
              </a:gs>
            </a:gsLst>
            <a:lin ang="5400000" scaled="1"/>
          </a:gra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defRPr/>
            </a:pPr>
            <a:endParaRPr lang="en-US">
              <a:ea typeface="ＭＳ Ｐゴシック" pitchFamily="-112" charset="-128"/>
            </a:endParaRPr>
          </a:p>
        </p:txBody>
      </p:sp>
      <p:graphicFrame>
        <p:nvGraphicFramePr>
          <p:cNvPr id="38995" name="Group 83"/>
          <p:cNvGraphicFramePr>
            <a:graphicFrameLocks noGrp="1"/>
          </p:cNvGraphicFramePr>
          <p:nvPr/>
        </p:nvGraphicFramePr>
        <p:xfrm>
          <a:off x="5562600" y="1524000"/>
          <a:ext cx="3124200" cy="4279904"/>
        </p:xfrm>
        <a:graphic>
          <a:graphicData uri="http://schemas.openxmlformats.org/drawingml/2006/table">
            <a:tbl>
              <a:tblPr/>
              <a:tblGrid>
                <a:gridCol w="1082675"/>
                <a:gridCol w="1044575"/>
                <a:gridCol w="996950"/>
              </a:tblGrid>
              <a:tr h="40163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pitchFamily="-112" charset="-128"/>
                          <a:cs typeface="Arial" charset="0"/>
                        </a:rPr>
                        <a:t>Megapolitan</a:t>
                      </a:r>
                      <a:endParaRPr kumimoji="0" lang="en-US" sz="900" b="1" i="0" u="none" strike="noStrike" cap="none" normalizeH="0" baseline="0" dirty="0" smtClean="0">
                        <a:ln>
                          <a:noFill/>
                        </a:ln>
                        <a:solidFill>
                          <a:schemeClr val="tx1"/>
                        </a:solidFill>
                        <a:effectLst/>
                        <a:latin typeface="Arial" charset="0"/>
                        <a:ea typeface="ＭＳ Ｐゴシック" pitchFamily="-112" charset="-128"/>
                        <a:cs typeface="Arial" charset="0"/>
                      </a:endParaRPr>
                    </a:p>
                    <a:p>
                      <a:pPr marL="342900" marR="0" lvl="0" indent="-342900" algn="ctr" defTabSz="914400" rtl="0" eaLnBrk="1" fontAlgn="b" latinLnBrk="0" hangingPunct="1">
                        <a:lnSpc>
                          <a:spcPct val="100000"/>
                        </a:lnSpc>
                        <a:spcBef>
                          <a:spcPct val="0"/>
                        </a:spcBef>
                        <a:spcAft>
                          <a:spcPct val="0"/>
                        </a:spcAft>
                        <a:buClrTx/>
                        <a:buSzTx/>
                        <a:buFontTx/>
                        <a:buNone/>
                        <a:tabLst/>
                        <a:defRPr/>
                      </a:pPr>
                      <a:r>
                        <a:rPr kumimoji="0" lang="en-US" sz="900" b="1" i="0" u="none" strike="noStrike" cap="none" normalizeH="0" baseline="0" dirty="0" smtClean="0">
                          <a:ln>
                            <a:noFill/>
                          </a:ln>
                          <a:solidFill>
                            <a:schemeClr val="tx1"/>
                          </a:solidFill>
                          <a:effectLst/>
                          <a:latin typeface="Arial" charset="0"/>
                          <a:ea typeface="ＭＳ Ｐゴシック" pitchFamily="-112" charset="-128"/>
                          <a:cs typeface="Arial" charset="0"/>
                        </a:rPr>
                        <a:t>Region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ea typeface="ＭＳ Ｐゴシック" pitchFamily="-112" charset="-128"/>
                          <a:cs typeface="Arial" charset="0"/>
                        </a:rPr>
                        <a:t>Anchor</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ea typeface="ＭＳ Ｐゴシック" pitchFamily="-112" charset="-128"/>
                          <a:cs typeface="Arial" charset="0"/>
                        </a:rPr>
                        <a:t>Metros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ea typeface="ＭＳ Ｐゴシック" pitchFamily="-112" charset="-128"/>
                          <a:cs typeface="Arial" charset="0"/>
                        </a:rPr>
                        <a:t>Signature</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ea typeface="ＭＳ Ｐゴシック" pitchFamily="-112" charset="-128"/>
                          <a:cs typeface="Arial" charset="0"/>
                        </a:rPr>
                        <a:t>Industry</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50838">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990000"/>
                          </a:solidFill>
                          <a:effectLst/>
                          <a:latin typeface="Arial" charset="0"/>
                          <a:ea typeface="ＭＳ Ｐゴシック" pitchFamily="-112" charset="-128"/>
                          <a:cs typeface="Arial" charset="0"/>
                        </a:rPr>
                        <a:t>Cascadia</a:t>
                      </a:r>
                      <a:endParaRPr kumimoji="0" lang="en-US" sz="1400" b="1" i="0" u="none" strike="noStrike" cap="none" normalizeH="0" baseline="0" dirty="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Seattle</a:t>
                      </a:r>
                    </a:p>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Portland</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Aerospace</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363">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Florida Peninsula</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990000"/>
                          </a:solidFill>
                          <a:effectLst/>
                          <a:latin typeface="Arial" charset="0"/>
                          <a:ea typeface="ＭＳ Ｐゴシック" pitchFamily="-112" charset="-128"/>
                          <a:cs typeface="Arial" charset="0"/>
                        </a:rPr>
                        <a:t>Miami</a:t>
                      </a:r>
                    </a:p>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990000"/>
                          </a:solidFill>
                          <a:effectLst/>
                          <a:latin typeface="Arial" charset="0"/>
                          <a:ea typeface="ＭＳ Ｐゴシック" pitchFamily="-112" charset="-128"/>
                          <a:cs typeface="Arial" charset="0"/>
                        </a:rPr>
                        <a:t>Orlando</a:t>
                      </a:r>
                      <a:endParaRPr kumimoji="0" lang="en-US" sz="1400" b="1" i="0" u="none" strike="noStrike" cap="none" normalizeH="0" baseline="0" dirty="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Tourism</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125">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990000"/>
                          </a:solidFill>
                          <a:effectLst/>
                          <a:latin typeface="Arial" charset="0"/>
                          <a:ea typeface="ＭＳ Ｐゴシック" pitchFamily="-112" charset="-128"/>
                          <a:cs typeface="Arial" charset="0"/>
                        </a:rPr>
                        <a:t>Front Range</a:t>
                      </a:r>
                      <a:endParaRPr kumimoji="0" lang="en-US" sz="1400" b="1" i="0" u="none" strike="noStrike" cap="none" normalizeH="0" baseline="0" dirty="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Denver</a:t>
                      </a:r>
                    </a:p>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Colorado Springs</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Telecom</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Great Lakes Crescent</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Chicago</a:t>
                      </a:r>
                    </a:p>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Detroit</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Manufacturing</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7500">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Gulf Coast</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Houston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Energy</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250">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I-35 Corridor</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Dallas</a:t>
                      </a:r>
                    </a:p>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Austin</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High Tech</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3538">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Megalopolis</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New York</a:t>
                      </a:r>
                    </a:p>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Washington, D.C</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Finance</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250">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NorCal</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San Francisco</a:t>
                      </a:r>
                    </a:p>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Sacramento</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High Tech</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363">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Piedmont</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Atlanta</a:t>
                      </a:r>
                    </a:p>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Charlotte</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990000"/>
                          </a:solidFill>
                          <a:effectLst/>
                          <a:latin typeface="Arial" charset="0"/>
                          <a:ea typeface="ＭＳ Ｐゴシック" pitchFamily="-112" charset="-128"/>
                          <a:cs typeface="Arial" charset="0"/>
                        </a:rPr>
                        <a:t>Consumer</a:t>
                      </a:r>
                    </a:p>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990000"/>
                          </a:solidFill>
                          <a:effectLst/>
                          <a:latin typeface="Arial" charset="0"/>
                          <a:ea typeface="ＭＳ Ｐゴシック" pitchFamily="-112" charset="-128"/>
                          <a:cs typeface="Arial" charset="0"/>
                        </a:rPr>
                        <a:t>Banking</a:t>
                      </a:r>
                      <a:endParaRPr kumimoji="0" lang="en-US" sz="1400" b="1" i="0" u="none" strike="noStrike" cap="none" normalizeH="0" baseline="0" dirty="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SoCal</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Los Angeles</a:t>
                      </a:r>
                    </a:p>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Las Vegas</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Entertainment</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363">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Sun Corridor</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Phoenix</a:t>
                      </a:r>
                    </a:p>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990000"/>
                          </a:solidFill>
                          <a:effectLst/>
                          <a:latin typeface="Arial" charset="0"/>
                          <a:ea typeface="ＭＳ Ｐゴシック" pitchFamily="-112" charset="-128"/>
                          <a:cs typeface="Arial" charset="0"/>
                        </a:rPr>
                        <a:t>Tucson</a:t>
                      </a:r>
                      <a:endParaRPr kumimoji="0" lang="en-US" sz="1400" b="1" i="0" u="none" strike="noStrike" cap="none" normalizeH="0" baseline="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990000"/>
                          </a:solidFill>
                          <a:effectLst/>
                          <a:latin typeface="Arial" charset="0"/>
                          <a:ea typeface="ＭＳ Ｐゴシック" pitchFamily="-112" charset="-128"/>
                          <a:cs typeface="Arial" charset="0"/>
                        </a:rPr>
                        <a:t>Home Building</a:t>
                      </a:r>
                      <a:endParaRPr kumimoji="0" lang="en-US" sz="1400" b="1" i="0" u="none" strike="noStrike" cap="none" normalizeH="0" baseline="0" dirty="0" smtClean="0">
                        <a:ln>
                          <a:noFill/>
                        </a:ln>
                        <a:solidFill>
                          <a:srgbClr val="990000"/>
                        </a:solidFill>
                        <a:effectLst/>
                        <a:latin typeface="Arial" charset="0"/>
                        <a:ea typeface="ＭＳ Ｐゴシック" pitchFamily="-112"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2" name="Group 57"/>
          <p:cNvGrpSpPr>
            <a:grpSpLocks/>
          </p:cNvGrpSpPr>
          <p:nvPr/>
        </p:nvGrpSpPr>
        <p:grpSpPr bwMode="auto">
          <a:xfrm>
            <a:off x="0" y="-152400"/>
            <a:ext cx="9144000" cy="1143000"/>
            <a:chOff x="0" y="-96"/>
            <a:chExt cx="5760" cy="720"/>
          </a:xfrm>
        </p:grpSpPr>
        <p:sp>
          <p:nvSpPr>
            <p:cNvPr id="12353" name="Text Box 58"/>
            <p:cNvSpPr txBox="1">
              <a:spLocks noChangeArrowheads="1"/>
            </p:cNvSpPr>
            <p:nvPr/>
          </p:nvSpPr>
          <p:spPr bwMode="auto">
            <a:xfrm>
              <a:off x="0" y="192"/>
              <a:ext cx="5760" cy="233"/>
            </a:xfrm>
            <a:prstGeom prst="rect">
              <a:avLst/>
            </a:prstGeom>
            <a:solidFill>
              <a:srgbClr val="808080">
                <a:alpha val="50195"/>
              </a:srgbClr>
            </a:solidFill>
            <a:ln w="9525">
              <a:noFill/>
              <a:miter lim="800000"/>
              <a:headEnd/>
              <a:tailEnd/>
            </a:ln>
          </p:spPr>
          <p:txBody>
            <a:bodyPr>
              <a:spAutoFit/>
            </a:bodyPr>
            <a:lstStyle/>
            <a:p>
              <a:pPr>
                <a:spcBef>
                  <a:spcPct val="50000"/>
                </a:spcBef>
              </a:pPr>
              <a:r>
                <a:rPr lang="en-US" b="1">
                  <a:solidFill>
                    <a:srgbClr val="FFFFFF"/>
                  </a:solidFill>
                  <a:latin typeface="Perpetua Titling MT" pitchFamily="18" charset="0"/>
                </a:rPr>
                <a:t>Previous and ongoing research</a:t>
              </a:r>
            </a:p>
          </p:txBody>
        </p:sp>
        <p:pic>
          <p:nvPicPr>
            <p:cNvPr id="12354" name="Picture 59" descr="tut_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92" y="-96"/>
              <a:ext cx="695" cy="720"/>
            </a:xfrm>
            <a:prstGeom prst="rect">
              <a:avLst/>
            </a:prstGeom>
            <a:noFill/>
            <a:ln w="9525">
              <a:noFill/>
              <a:miter lim="800000"/>
              <a:headEnd/>
              <a:tailEnd/>
            </a:ln>
          </p:spPr>
        </p:pic>
      </p:grpSp>
      <p:sp>
        <p:nvSpPr>
          <p:cNvPr id="12346" name="Text Box 60"/>
          <p:cNvSpPr txBox="1">
            <a:spLocks noChangeArrowheads="1"/>
          </p:cNvSpPr>
          <p:nvPr/>
        </p:nvSpPr>
        <p:spPr bwMode="auto">
          <a:xfrm>
            <a:off x="152400" y="838200"/>
            <a:ext cx="7162800" cy="369332"/>
          </a:xfrm>
          <a:prstGeom prst="rect">
            <a:avLst/>
          </a:prstGeom>
          <a:noFill/>
          <a:ln w="9525">
            <a:noFill/>
            <a:miter lim="800000"/>
            <a:headEnd/>
            <a:tailEnd/>
          </a:ln>
        </p:spPr>
        <p:txBody>
          <a:bodyPr wrap="square">
            <a:spAutoFit/>
          </a:bodyPr>
          <a:lstStyle/>
          <a:p>
            <a:pPr>
              <a:spcBef>
                <a:spcPct val="50000"/>
              </a:spcBef>
            </a:pPr>
            <a:r>
              <a:rPr lang="en-US" dirty="0">
                <a:solidFill>
                  <a:srgbClr val="4382C1"/>
                </a:solidFill>
                <a:latin typeface="Impact" pitchFamily="34" charset="0"/>
              </a:rPr>
              <a:t>Robert Lang – Virginia Tech</a:t>
            </a:r>
            <a:r>
              <a:rPr lang="en-US" dirty="0" smtClean="0">
                <a:solidFill>
                  <a:srgbClr val="4382C1"/>
                </a:solidFill>
                <a:latin typeface="Impact" pitchFamily="34" charset="0"/>
              </a:rPr>
              <a:t> University, Metropolitan </a:t>
            </a:r>
            <a:r>
              <a:rPr lang="en-US" dirty="0">
                <a:solidFill>
                  <a:srgbClr val="4382C1"/>
                </a:solidFill>
                <a:latin typeface="Impact" pitchFamily="34" charset="0"/>
              </a:rPr>
              <a:t>Institute, 2005 </a:t>
            </a:r>
          </a:p>
        </p:txBody>
      </p:sp>
      <p:sp>
        <p:nvSpPr>
          <p:cNvPr id="12347" name="Text Box 62"/>
          <p:cNvSpPr txBox="1">
            <a:spLocks noChangeArrowheads="1"/>
          </p:cNvSpPr>
          <p:nvPr/>
        </p:nvSpPr>
        <p:spPr bwMode="auto">
          <a:xfrm>
            <a:off x="304800" y="1995488"/>
            <a:ext cx="5410200" cy="519112"/>
          </a:xfrm>
          <a:prstGeom prst="rect">
            <a:avLst/>
          </a:prstGeom>
          <a:noFill/>
          <a:ln w="9525">
            <a:noFill/>
            <a:miter lim="800000"/>
            <a:headEnd/>
            <a:tailEnd/>
          </a:ln>
        </p:spPr>
        <p:txBody>
          <a:bodyPr>
            <a:spAutoFit/>
          </a:bodyPr>
          <a:lstStyle/>
          <a:p>
            <a:pPr>
              <a:spcBef>
                <a:spcPct val="50000"/>
              </a:spcBef>
            </a:pPr>
            <a:r>
              <a:rPr lang="en-US" sz="2800" b="1">
                <a:solidFill>
                  <a:schemeClr val="bg1"/>
                </a:solidFill>
              </a:rPr>
              <a:t>Megapolitan Regions  (2005)</a:t>
            </a:r>
          </a:p>
        </p:txBody>
      </p:sp>
      <p:grpSp>
        <p:nvGrpSpPr>
          <p:cNvPr id="3" name="Group 80"/>
          <p:cNvGrpSpPr>
            <a:grpSpLocks/>
          </p:cNvGrpSpPr>
          <p:nvPr/>
        </p:nvGrpSpPr>
        <p:grpSpPr bwMode="auto">
          <a:xfrm>
            <a:off x="457200" y="2819400"/>
            <a:ext cx="4953000" cy="2971800"/>
            <a:chOff x="336" y="1920"/>
            <a:chExt cx="3120" cy="1872"/>
          </a:xfrm>
        </p:grpSpPr>
        <p:pic>
          <p:nvPicPr>
            <p:cNvPr id="38986" name="Picture 74" descr="new mega 48 states"/>
            <p:cNvPicPr>
              <a:picLocks noChangeAspect="1" noChangeArrowheads="1"/>
            </p:cNvPicPr>
            <p:nvPr/>
          </p:nvPicPr>
          <p:blipFill>
            <a:blip r:embed="rId4"/>
            <a:srcRect/>
            <a:stretch>
              <a:fillRect/>
            </a:stretch>
          </p:blipFill>
          <p:spPr bwMode="auto">
            <a:xfrm>
              <a:off x="336" y="1920"/>
              <a:ext cx="3120" cy="1872"/>
            </a:xfrm>
            <a:prstGeom prst="rect">
              <a:avLst/>
            </a:prstGeom>
            <a:noFill/>
            <a:ln w="9525">
              <a:solidFill>
                <a:srgbClr val="000000"/>
              </a:solidFill>
              <a:miter lim="800000"/>
              <a:headEnd/>
              <a:tailEnd/>
            </a:ln>
            <a:effectLst>
              <a:outerShdw blurRad="63500" dist="107763" dir="2700000" algn="ctr" rotWithShape="0">
                <a:srgbClr val="000000">
                  <a:alpha val="50000"/>
                </a:srgbClr>
              </a:outerShdw>
            </a:effectLst>
          </p:spPr>
        </p:pic>
        <p:sp>
          <p:nvSpPr>
            <p:cNvPr id="12350" name="Line 77"/>
            <p:cNvSpPr>
              <a:spLocks noChangeShapeType="1"/>
            </p:cNvSpPr>
            <p:nvPr/>
          </p:nvSpPr>
          <p:spPr bwMode="auto">
            <a:xfrm flipH="1">
              <a:off x="1790" y="3132"/>
              <a:ext cx="87" cy="192"/>
            </a:xfrm>
            <a:prstGeom prst="line">
              <a:avLst/>
            </a:prstGeom>
            <a:noFill/>
            <a:ln w="31750">
              <a:solidFill>
                <a:srgbClr val="FF0000"/>
              </a:solidFill>
              <a:round/>
              <a:headEnd/>
              <a:tailEnd/>
            </a:ln>
          </p:spPr>
          <p:txBody>
            <a:bodyPr/>
            <a:lstStyle/>
            <a:p>
              <a:endParaRPr lang="en-US"/>
            </a:p>
          </p:txBody>
        </p:sp>
        <p:sp>
          <p:nvSpPr>
            <p:cNvPr id="12351" name="Line 78"/>
            <p:cNvSpPr>
              <a:spLocks noChangeShapeType="1"/>
            </p:cNvSpPr>
            <p:nvPr/>
          </p:nvSpPr>
          <p:spPr bwMode="auto">
            <a:xfrm flipV="1">
              <a:off x="1785" y="3333"/>
              <a:ext cx="192" cy="0"/>
            </a:xfrm>
            <a:prstGeom prst="line">
              <a:avLst/>
            </a:prstGeom>
            <a:noFill/>
            <a:ln w="31750">
              <a:solidFill>
                <a:srgbClr val="FF0000"/>
              </a:solidFill>
              <a:round/>
              <a:headEnd/>
              <a:tailEnd/>
            </a:ln>
          </p:spPr>
          <p:txBody>
            <a:bodyPr/>
            <a:lstStyle/>
            <a:p>
              <a:endParaRPr lang="en-US"/>
            </a:p>
          </p:txBody>
        </p:sp>
        <p:sp>
          <p:nvSpPr>
            <p:cNvPr id="12352" name="Line 79"/>
            <p:cNvSpPr>
              <a:spLocks noChangeShapeType="1"/>
            </p:cNvSpPr>
            <p:nvPr/>
          </p:nvSpPr>
          <p:spPr bwMode="auto">
            <a:xfrm>
              <a:off x="1877" y="3132"/>
              <a:ext cx="96" cy="192"/>
            </a:xfrm>
            <a:prstGeom prst="line">
              <a:avLst/>
            </a:prstGeom>
            <a:noFill/>
            <a:ln w="31750">
              <a:solidFill>
                <a:srgbClr val="FF0000"/>
              </a:solidFill>
              <a:round/>
              <a:headEnd/>
              <a:tailE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995"/>
                                        </p:tgtEl>
                                        <p:attrNameLst>
                                          <p:attrName>style.visibility</p:attrName>
                                        </p:attrNameLst>
                                      </p:cBhvr>
                                      <p:to>
                                        <p:strVal val="visible"/>
                                      </p:to>
                                    </p:set>
                                    <p:animEffect transition="in" filter="fade">
                                      <p:cBhvr>
                                        <p:cTn id="7" dur="1000"/>
                                        <p:tgtEl>
                                          <p:spTgt spid="389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14"/>
                                        </p:tgtEl>
                                        <p:attrNameLst>
                                          <p:attrName>style.visibility</p:attrName>
                                        </p:attrNameLst>
                                      </p:cBhvr>
                                      <p:to>
                                        <p:strVal val="visible"/>
                                      </p:to>
                                    </p:set>
                                    <p:animEffect transition="in" filter="fade">
                                      <p:cBhvr>
                                        <p:cTn id="10" dur="1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859</TotalTime>
  <Words>2013</Words>
  <Application>Microsoft Office PowerPoint</Application>
  <PresentationFormat>On-screen Show (4:3)</PresentationFormat>
  <Paragraphs>487</Paragraphs>
  <Slides>46</Slides>
  <Notes>41</Notes>
  <HiddenSlides>0</HiddenSlides>
  <MMClips>0</MMClips>
  <ScaleCrop>false</ScaleCrop>
  <HeadingPairs>
    <vt:vector size="6" baseType="variant">
      <vt:variant>
        <vt:lpstr>Theme</vt:lpstr>
      </vt:variant>
      <vt:variant>
        <vt:i4>1</vt:i4>
      </vt:variant>
      <vt:variant>
        <vt:lpstr>Links</vt:lpstr>
      </vt:variant>
      <vt:variant>
        <vt:i4>2</vt:i4>
      </vt:variant>
      <vt:variant>
        <vt:lpstr>Slide Titles</vt:lpstr>
      </vt:variant>
      <vt:variant>
        <vt:i4>46</vt:i4>
      </vt:variant>
    </vt:vector>
  </HeadingPairs>
  <TitlesOfParts>
    <vt:vector size="49" baseType="lpstr">
      <vt:lpstr>Office Theme</vt:lpstr>
      <vt:lpstr>Macintosh HD:Users:mneuman:Documents:research:Texas Urban Triangle:Final 11 x 17 report and summary:2 a Population final draft.doc!OLE_LINK2</vt:lpstr>
      <vt:lpstr>!OLE_LINK3</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uttara</dc:creator>
  <cp:keywords/>
  <dc:description/>
  <cp:lastModifiedBy>Martha Raney Taylor</cp:lastModifiedBy>
  <cp:revision>89</cp:revision>
  <dcterms:created xsi:type="dcterms:W3CDTF">2009-01-26T14:43:57Z</dcterms:created>
  <dcterms:modified xsi:type="dcterms:W3CDTF">2009-01-26T16:57:42Z</dcterms:modified>
  <cp:category/>
</cp:coreProperties>
</file>